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79" r:id="rId3"/>
    <p:sldId id="300" r:id="rId4"/>
    <p:sldId id="320" r:id="rId5"/>
    <p:sldId id="338" r:id="rId6"/>
    <p:sldId id="311" r:id="rId7"/>
    <p:sldId id="306" r:id="rId8"/>
    <p:sldId id="303" r:id="rId9"/>
    <p:sldId id="332" r:id="rId10"/>
    <p:sldId id="333" r:id="rId11"/>
    <p:sldId id="312" r:id="rId12"/>
    <p:sldId id="325" r:id="rId13"/>
    <p:sldId id="290" r:id="rId14"/>
    <p:sldId id="318" r:id="rId15"/>
    <p:sldId id="301" r:id="rId16"/>
    <p:sldId id="324" r:id="rId17"/>
    <p:sldId id="327" r:id="rId18"/>
    <p:sldId id="315" r:id="rId19"/>
    <p:sldId id="326" r:id="rId20"/>
    <p:sldId id="316" r:id="rId21"/>
    <p:sldId id="317" r:id="rId22"/>
    <p:sldId id="322" r:id="rId23"/>
    <p:sldId id="328" r:id="rId24"/>
    <p:sldId id="321" r:id="rId25"/>
    <p:sldId id="336" r:id="rId26"/>
    <p:sldId id="296" r:id="rId27"/>
    <p:sldId id="30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2850"/>
    <a:srgbClr val="1E3C77"/>
    <a:srgbClr val="172E5D"/>
    <a:srgbClr val="1065AC"/>
    <a:srgbClr val="1376C7"/>
    <a:srgbClr val="116AB3"/>
    <a:srgbClr val="0F5D9D"/>
    <a:srgbClr val="00A249"/>
    <a:srgbClr val="6287D0"/>
    <a:srgbClr val="1049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72" autoAdjust="0"/>
    <p:restoredTop sz="96000" autoAdjust="0"/>
  </p:normalViewPr>
  <p:slideViewPr>
    <p:cSldViewPr>
      <p:cViewPr varScale="1">
        <p:scale>
          <a:sx n="104" d="100"/>
          <a:sy n="104" d="100"/>
        </p:scale>
        <p:origin x="209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Обратились после обучения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Прошли обучение</c:v>
                </c:pt>
                <c:pt idx="1">
                  <c:v>Все СК</c:v>
                </c:pt>
                <c:pt idx="2">
                  <c:v>СК поиск работы</c:v>
                </c:pt>
                <c:pt idx="3">
                  <c:v>СК на ИП</c:v>
                </c:pt>
                <c:pt idx="4">
                  <c:v>СК на ЛПХ</c:v>
                </c:pt>
                <c:pt idx="5">
                  <c:v>СК на ТЖС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60</c:v>
                </c:pt>
                <c:pt idx="1">
                  <c:v>54</c:v>
                </c:pt>
                <c:pt idx="2">
                  <c:v>2</c:v>
                </c:pt>
                <c:pt idx="3">
                  <c:v>34</c:v>
                </c:pt>
                <c:pt idx="4">
                  <c:v>15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9B-48C2-894C-0F486C16DF7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Заключили СК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Прошли обучение</c:v>
                </c:pt>
                <c:pt idx="1">
                  <c:v>Все СК</c:v>
                </c:pt>
                <c:pt idx="2">
                  <c:v>СК поиск работы</c:v>
                </c:pt>
                <c:pt idx="3">
                  <c:v>СК на ИП</c:v>
                </c:pt>
                <c:pt idx="4">
                  <c:v>СК на ЛПХ</c:v>
                </c:pt>
                <c:pt idx="5">
                  <c:v>СК на ТЖС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1">
                  <c:v>45</c:v>
                </c:pt>
                <c:pt idx="2">
                  <c:v>2</c:v>
                </c:pt>
                <c:pt idx="3">
                  <c:v>25</c:v>
                </c:pt>
                <c:pt idx="4">
                  <c:v>15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9B-48C2-894C-0F486C16DF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3053712"/>
        <c:axId val="443054696"/>
      </c:barChart>
      <c:catAx>
        <c:axId val="44305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3054696"/>
        <c:crosses val="autoZero"/>
        <c:auto val="1"/>
        <c:lblAlgn val="ctr"/>
        <c:lblOffset val="100"/>
        <c:noMultiLvlLbl val="0"/>
      </c:catAx>
      <c:valAx>
        <c:axId val="443054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3053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Возраст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AB6-4299-8973-8AB63FA79A88}"/>
              </c:ext>
            </c:extLst>
          </c:dPt>
          <c:dPt>
            <c:idx val="1"/>
            <c:bubble3D val="0"/>
            <c:explosion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FAB6-4299-8973-8AB63FA79A8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AB6-4299-8973-8AB63FA79A8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FAB6-4299-8973-8AB63FA79A88}"/>
              </c:ext>
            </c:extLst>
          </c:dPt>
          <c:dLbls>
            <c:dLbl>
              <c:idx val="0"/>
              <c:layout>
                <c:manualLayout>
                  <c:x val="5.2394237898993813E-2"/>
                  <c:y val="-3.248908016068391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B6-4299-8973-8AB63FA79A88}"/>
                </c:ext>
              </c:extLst>
            </c:dLbl>
            <c:dLbl>
              <c:idx val="1"/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AB6-4299-8973-8AB63FA79A88}"/>
                </c:ext>
              </c:extLst>
            </c:dLbl>
            <c:dLbl>
              <c:idx val="2"/>
              <c:layout>
                <c:manualLayout>
                  <c:x val="0"/>
                  <c:y val="-0.1810105894666674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AB6-4299-8973-8AB63FA79A88}"/>
                </c:ext>
              </c:extLst>
            </c:dLbl>
            <c:dLbl>
              <c:idx val="3"/>
              <c:layout>
                <c:manualLayout>
                  <c:x val="0"/>
                  <c:y val="-2.320648582905993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AB6-4299-8973-8AB63FA79A88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Лист1!$A$2:$A$5</c:f>
              <c:strCache>
                <c:ptCount val="4"/>
                <c:pt idx="0">
                  <c:v>20-29 лет</c:v>
                </c:pt>
                <c:pt idx="1">
                  <c:v>30-39 лет</c:v>
                </c:pt>
                <c:pt idx="2">
                  <c:v>40-49 лет</c:v>
                </c:pt>
                <c:pt idx="3">
                  <c:v>50+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</c:v>
                </c:pt>
                <c:pt idx="1">
                  <c:v>41</c:v>
                </c:pt>
                <c:pt idx="2">
                  <c:v>24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B6-4299-8973-8AB63FA79A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9778635707143652"/>
          <c:y val="3.66430494518870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070792313398868"/>
          <c:y val="0.23903097888516409"/>
          <c:w val="0.80072720544803311"/>
          <c:h val="0.642001830074419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образования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104-47EA-A39A-A19BA7699FB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104-47EA-A39A-A19BA7699FB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3104-47EA-A39A-A19BA7699FB5}"/>
              </c:ext>
            </c:extLst>
          </c:dPt>
          <c:dLbls>
            <c:dLbl>
              <c:idx val="0"/>
              <c:layout>
                <c:manualLayout>
                  <c:x val="-1.8565188663248171E-2"/>
                  <c:y val="-0.1740544848964635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04-47EA-A39A-A19BA7699FB5}"/>
                </c:ext>
              </c:extLst>
            </c:dLbl>
            <c:dLbl>
              <c:idx val="1"/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04-47EA-A39A-A19BA7699FB5}"/>
                </c:ext>
              </c:extLst>
            </c:dLbl>
            <c:dLbl>
              <c:idx val="2"/>
              <c:layout>
                <c:manualLayout>
                  <c:x val="-0.11448533009002899"/>
                  <c:y val="3.664304945188706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104-47EA-A39A-A19BA7699FB5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Лист1!$A$2:$A$4</c:f>
              <c:strCache>
                <c:ptCount val="3"/>
                <c:pt idx="0">
                  <c:v>высшее</c:v>
                </c:pt>
                <c:pt idx="1">
                  <c:v>среднее профессиональное</c:v>
                </c:pt>
                <c:pt idx="2">
                  <c:v>среднее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</c:v>
                </c:pt>
                <c:pt idx="1">
                  <c:v>27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04-47EA-A39A-A19BA7699F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18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0085667616598308E-2"/>
          <c:y val="0.18550259694404239"/>
          <c:w val="0.81982866476680338"/>
          <c:h val="0.662070129618099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Направления СК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89E-41A6-AEDF-C6486F5524E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089E-41A6-AEDF-C6486F5524E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89E-41A6-AEDF-C6486F5524E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089E-41A6-AEDF-C6486F5524EB}"/>
              </c:ext>
            </c:extLst>
          </c:dPt>
          <c:dLbls>
            <c:dLbl>
              <c:idx val="0"/>
              <c:layout>
                <c:manualLayout>
                  <c:x val="-0.1128504584315386"/>
                  <c:y val="-4.2789942670472467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100877054411495"/>
                      <c:h val="0.139210081587437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89E-41A6-AEDF-C6486F5524EB}"/>
                </c:ext>
              </c:extLst>
            </c:dLbl>
            <c:dLbl>
              <c:idx val="1"/>
              <c:layout>
                <c:manualLayout>
                  <c:x val="-0.12538929952545544"/>
                  <c:y val="2.5672954856029304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BC51001-EA6C-4F38-8A82-B1E83D22E30A}" type="CATEGORYNAME">
                      <a:rPr lang="ru-RU" smtClean="0"/>
                      <a:pPr>
                        <a:defRPr/>
                      </a:pPr>
                      <a:t>[ИМЯ КАТЕГОРИИ]</a:t>
                    </a:fld>
                    <a:r>
                      <a:rPr lang="ru-RU" baseline="0" dirty="0"/>
                      <a:t> </a:t>
                    </a:r>
                    <a:fld id="{51194B20-F529-4354-A685-E921C63F235B}" type="PERCENTAGE">
                      <a:rPr lang="ru-RU" baseline="0" smtClean="0"/>
                      <a:pPr>
                        <a:defRPr/>
                      </a:pPr>
                      <a:t>[ПРОЦЕНТ]</a:t>
                    </a:fld>
                    <a:endParaRPr lang="ru-RU" baseline="0" dirty="0"/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8042448359314278"/>
                      <c:h val="0.1477677332061140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89E-41A6-AEDF-C6486F5524EB}"/>
                </c:ext>
              </c:extLst>
            </c:dLbl>
            <c:dLbl>
              <c:idx val="2"/>
              <c:layout>
                <c:manualLayout>
                  <c:x val="3.2601243546888738E-2"/>
                  <c:y val="-0.3679790196030867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9E-41A6-AEDF-C6486F5524EB}"/>
                </c:ext>
              </c:extLst>
            </c:dLbl>
            <c:dLbl>
              <c:idx val="3"/>
              <c:layout>
                <c:manualLayout>
                  <c:x val="8.9975384185217722E-2"/>
                  <c:y val="-6.846121294941147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443084666081116"/>
                      <c:h val="0.202334217399390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089E-41A6-AEDF-C6486F5524EB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Лист1!$A$2:$A$5</c:f>
              <c:strCache>
                <c:ptCount val="4"/>
                <c:pt idx="0">
                  <c:v>ЛПХ</c:v>
                </c:pt>
                <c:pt idx="1">
                  <c:v>ИП</c:v>
                </c:pt>
                <c:pt idx="2">
                  <c:v>поиск работы</c:v>
                </c:pt>
                <c:pt idx="3">
                  <c:v>преодоление ТЖС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</c:v>
                </c:pt>
                <c:pt idx="1">
                  <c:v>55</c:v>
                </c:pt>
                <c:pt idx="2">
                  <c:v>12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9E-41A6-AEDF-C6486F5524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5F59EF-3440-4BE1-8561-64C4E1AE8ED5}" type="doc">
      <dgm:prSet loTypeId="urn:microsoft.com/office/officeart/2005/8/layout/vList2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658F6251-A680-4BDE-999E-67C003E22981}">
      <dgm:prSet phldrT="[Текст]" custT="1"/>
      <dgm:spPr/>
      <dgm:t>
        <a:bodyPr/>
        <a:lstStyle/>
        <a:p>
          <a:pPr algn="just">
            <a:spcAft>
              <a:spcPct val="35000"/>
            </a:spcAft>
          </a:pPr>
          <a:r>
            <a:rPr lang="ru-RU" sz="1400" b="1" i="1" dirty="0">
              <a:latin typeface="+mn-lt"/>
            </a:rPr>
            <a:t>   I. ОБЩИЙ МОДУЛЬ</a:t>
          </a:r>
          <a:endParaRPr lang="ru-RU" sz="1400" dirty="0">
            <a:latin typeface="+mn-lt"/>
          </a:endParaRPr>
        </a:p>
      </dgm:t>
    </dgm:pt>
    <dgm:pt modelId="{677861AF-5F2A-4CB7-8584-47CE02514A72}" type="parTrans" cxnId="{5867FF74-EE33-4284-B0E1-53A342632A92}">
      <dgm:prSet/>
      <dgm:spPr/>
      <dgm:t>
        <a:bodyPr/>
        <a:lstStyle/>
        <a:p>
          <a:pPr algn="just"/>
          <a:endParaRPr lang="ru-RU" sz="4400">
            <a:latin typeface="+mn-lt"/>
          </a:endParaRPr>
        </a:p>
      </dgm:t>
    </dgm:pt>
    <dgm:pt modelId="{729FBB2A-032F-423B-A7CF-513E9BC33BAA}" type="sibTrans" cxnId="{5867FF74-EE33-4284-B0E1-53A342632A92}">
      <dgm:prSet/>
      <dgm:spPr/>
      <dgm:t>
        <a:bodyPr/>
        <a:lstStyle/>
        <a:p>
          <a:pPr algn="just"/>
          <a:endParaRPr lang="ru-RU" sz="4400">
            <a:latin typeface="+mn-lt"/>
          </a:endParaRPr>
        </a:p>
      </dgm:t>
    </dgm:pt>
    <dgm:pt modelId="{9CD70691-F09F-4ABC-BA20-9F86BA4E9112}">
      <dgm:prSet phldrT="[Текст]" custT="1"/>
      <dgm:spPr/>
      <dgm:t>
        <a:bodyPr/>
        <a:lstStyle/>
        <a:p>
          <a:pPr algn="just">
            <a:spcAft>
              <a:spcPct val="35000"/>
            </a:spcAft>
          </a:pPr>
          <a:r>
            <a:rPr lang="ru-RU" sz="1400" b="1" i="1" dirty="0">
              <a:latin typeface="+mn-lt"/>
            </a:rPr>
            <a:t>   II. ТРУДОУСТРОЙСТВО</a:t>
          </a:r>
          <a:endParaRPr lang="ru-RU" sz="1400" dirty="0">
            <a:latin typeface="+mn-lt"/>
          </a:endParaRPr>
        </a:p>
      </dgm:t>
    </dgm:pt>
    <dgm:pt modelId="{7404F88E-F67C-474E-B4CE-74CEA9447004}" type="parTrans" cxnId="{4AA4FAD7-7A3E-437B-A4F1-3AF0EC93649E}">
      <dgm:prSet/>
      <dgm:spPr/>
      <dgm:t>
        <a:bodyPr/>
        <a:lstStyle/>
        <a:p>
          <a:pPr algn="just"/>
          <a:endParaRPr lang="ru-RU" sz="4400">
            <a:latin typeface="+mn-lt"/>
          </a:endParaRPr>
        </a:p>
      </dgm:t>
    </dgm:pt>
    <dgm:pt modelId="{7FE8DDCA-F5F5-451E-BB96-D198D7C1EE3B}" type="sibTrans" cxnId="{4AA4FAD7-7A3E-437B-A4F1-3AF0EC93649E}">
      <dgm:prSet/>
      <dgm:spPr/>
      <dgm:t>
        <a:bodyPr/>
        <a:lstStyle/>
        <a:p>
          <a:pPr algn="just"/>
          <a:endParaRPr lang="ru-RU" sz="4400">
            <a:latin typeface="+mn-lt"/>
          </a:endParaRPr>
        </a:p>
      </dgm:t>
    </dgm:pt>
    <dgm:pt modelId="{43E0C8DB-9E77-4B7C-A107-1975904375F7}">
      <dgm:prSet phldrT="[Текст]" custT="1"/>
      <dgm:spPr/>
      <dgm:t>
        <a:bodyPr/>
        <a:lstStyle/>
        <a:p>
          <a:pPr algn="l"/>
          <a:r>
            <a:rPr lang="ru-RU" sz="1400" b="1" i="1" dirty="0">
              <a:latin typeface="+mn-lt"/>
            </a:rPr>
            <a:t>   </a:t>
          </a:r>
          <a:r>
            <a:rPr lang="en-US" sz="1400" b="1" i="1" dirty="0">
              <a:latin typeface="+mn-lt"/>
            </a:rPr>
            <a:t>II</a:t>
          </a:r>
          <a:r>
            <a:rPr lang="ru-RU" sz="1400" b="1" i="1" dirty="0">
              <a:latin typeface="+mn-lt"/>
            </a:rPr>
            <a:t>. ИНДИВИДУАЛЬНАЯ ПРЕДПРИНИМАТЕЛЬСКАЯ  ДЕЯТЕЛЬНОСТЬ</a:t>
          </a:r>
          <a:endParaRPr lang="ru-RU" sz="1400" dirty="0">
            <a:latin typeface="+mn-lt"/>
          </a:endParaRPr>
        </a:p>
      </dgm:t>
    </dgm:pt>
    <dgm:pt modelId="{F7C1BBA5-996A-4C18-96AE-81D2750923B6}" type="parTrans" cxnId="{B6E7426D-3680-414F-B876-51D6DD1DAB97}">
      <dgm:prSet/>
      <dgm:spPr/>
      <dgm:t>
        <a:bodyPr/>
        <a:lstStyle/>
        <a:p>
          <a:pPr algn="just"/>
          <a:endParaRPr lang="ru-RU" sz="4400">
            <a:latin typeface="+mn-lt"/>
          </a:endParaRPr>
        </a:p>
      </dgm:t>
    </dgm:pt>
    <dgm:pt modelId="{4BCD0F22-E24E-40CC-BE70-97D80FB7EBF3}" type="sibTrans" cxnId="{B6E7426D-3680-414F-B876-51D6DD1DAB97}">
      <dgm:prSet/>
      <dgm:spPr/>
      <dgm:t>
        <a:bodyPr/>
        <a:lstStyle/>
        <a:p>
          <a:pPr algn="just"/>
          <a:endParaRPr lang="ru-RU" sz="4400">
            <a:latin typeface="+mn-lt"/>
          </a:endParaRPr>
        </a:p>
      </dgm:t>
    </dgm:pt>
    <dgm:pt modelId="{F04E505C-2D34-4E12-A453-1FE1FC38F217}">
      <dgm:prSet phldrT="[Текст]" custT="1"/>
      <dgm:spPr/>
      <dgm:t>
        <a:bodyPr/>
        <a:lstStyle/>
        <a:p>
          <a:pPr algn="just">
            <a:spcAft>
              <a:spcPct val="35000"/>
            </a:spcAft>
          </a:pPr>
          <a:r>
            <a:rPr lang="ru-RU" sz="1400" b="1" i="1" cap="all" baseline="0" dirty="0">
              <a:latin typeface="+mn-lt"/>
            </a:rPr>
            <a:t>   Дополнительная информация</a:t>
          </a:r>
        </a:p>
      </dgm:t>
    </dgm:pt>
    <dgm:pt modelId="{5C5838FE-40E1-404B-BA93-3D31812BF422}" type="parTrans" cxnId="{DFF4E02A-5D31-4EE4-9C7D-CAC904B1AAF1}">
      <dgm:prSet/>
      <dgm:spPr/>
      <dgm:t>
        <a:bodyPr/>
        <a:lstStyle/>
        <a:p>
          <a:pPr algn="just"/>
          <a:endParaRPr lang="ru-RU" sz="4400">
            <a:latin typeface="+mn-lt"/>
          </a:endParaRPr>
        </a:p>
      </dgm:t>
    </dgm:pt>
    <dgm:pt modelId="{9088F1A2-5CAD-495F-BA51-36A6B45A4843}" type="sibTrans" cxnId="{DFF4E02A-5D31-4EE4-9C7D-CAC904B1AAF1}">
      <dgm:prSet/>
      <dgm:spPr/>
      <dgm:t>
        <a:bodyPr/>
        <a:lstStyle/>
        <a:p>
          <a:pPr algn="just"/>
          <a:endParaRPr lang="ru-RU" sz="4400">
            <a:latin typeface="+mn-lt"/>
          </a:endParaRPr>
        </a:p>
      </dgm:t>
    </dgm:pt>
    <dgm:pt modelId="{1585333B-ACE3-4D87-A725-E6341CF037CF}">
      <dgm:prSet custT="1"/>
      <dgm:spPr/>
      <dgm:t>
        <a:bodyPr/>
        <a:lstStyle/>
        <a:p>
          <a:pPr algn="just">
            <a:spcAft>
              <a:spcPts val="600"/>
            </a:spcAft>
          </a:pPr>
          <a:r>
            <a:rPr lang="ru-RU" sz="1200" i="1" dirty="0">
              <a:latin typeface="+mn-lt"/>
            </a:rPr>
            <a:t> </a:t>
          </a:r>
          <a:r>
            <a:rPr lang="ru-RU" sz="1400" i="1" dirty="0">
              <a:latin typeface="+mn-lt"/>
              <a:cs typeface="Times New Roman" panose="02020603050405020304" pitchFamily="18" charset="0"/>
            </a:rPr>
            <a:t>Эффективная самопрезентация</a:t>
          </a:r>
        </a:p>
      </dgm:t>
    </dgm:pt>
    <dgm:pt modelId="{70157EA4-6202-4223-B7D4-10F55F830763}" type="parTrans" cxnId="{1EF7542C-4A04-445C-B134-3773C74AE337}">
      <dgm:prSet/>
      <dgm:spPr/>
      <dgm:t>
        <a:bodyPr/>
        <a:lstStyle/>
        <a:p>
          <a:pPr algn="just"/>
          <a:endParaRPr lang="ru-RU" sz="4400">
            <a:latin typeface="+mn-lt"/>
          </a:endParaRPr>
        </a:p>
      </dgm:t>
    </dgm:pt>
    <dgm:pt modelId="{E5231869-5467-4A35-B922-EDB8B02BCD57}" type="sibTrans" cxnId="{1EF7542C-4A04-445C-B134-3773C74AE337}">
      <dgm:prSet/>
      <dgm:spPr/>
      <dgm:t>
        <a:bodyPr/>
        <a:lstStyle/>
        <a:p>
          <a:pPr algn="just"/>
          <a:endParaRPr lang="ru-RU" sz="4400">
            <a:latin typeface="+mn-lt"/>
          </a:endParaRPr>
        </a:p>
      </dgm:t>
    </dgm:pt>
    <dgm:pt modelId="{2604A688-B9AA-4F33-AC89-D0020B7B539D}">
      <dgm:prSet custT="1"/>
      <dgm:spPr/>
      <dgm:t>
        <a:bodyPr/>
        <a:lstStyle/>
        <a:p>
          <a:pPr algn="just">
            <a:spcAft>
              <a:spcPts val="600"/>
            </a:spcAft>
          </a:pPr>
          <a:r>
            <a:rPr lang="ru-RU" sz="1400" i="1" dirty="0">
              <a:latin typeface="+mn-lt"/>
              <a:cs typeface="Times New Roman" panose="02020603050405020304" pitchFamily="18" charset="0"/>
            </a:rPr>
            <a:t> Тест-драйв собеседования</a:t>
          </a:r>
        </a:p>
      </dgm:t>
    </dgm:pt>
    <dgm:pt modelId="{EF60D166-1CA4-4397-8FE6-99C72D836424}" type="parTrans" cxnId="{516C529F-0F1B-4D2B-BEB6-AB31EDA59DBC}">
      <dgm:prSet/>
      <dgm:spPr/>
      <dgm:t>
        <a:bodyPr/>
        <a:lstStyle/>
        <a:p>
          <a:pPr algn="just"/>
          <a:endParaRPr lang="ru-RU" sz="4400">
            <a:latin typeface="+mn-lt"/>
          </a:endParaRPr>
        </a:p>
      </dgm:t>
    </dgm:pt>
    <dgm:pt modelId="{893A4BF9-9A66-421D-9C4A-546BBBE22D2B}" type="sibTrans" cxnId="{516C529F-0F1B-4D2B-BEB6-AB31EDA59DBC}">
      <dgm:prSet/>
      <dgm:spPr/>
      <dgm:t>
        <a:bodyPr/>
        <a:lstStyle/>
        <a:p>
          <a:pPr algn="just"/>
          <a:endParaRPr lang="ru-RU" sz="4400">
            <a:latin typeface="+mn-lt"/>
          </a:endParaRPr>
        </a:p>
      </dgm:t>
    </dgm:pt>
    <dgm:pt modelId="{4E61A73F-AA2D-4921-B273-C07DDABE0B54}">
      <dgm:prSet custT="1"/>
      <dgm:spPr/>
      <dgm:t>
        <a:bodyPr/>
        <a:lstStyle/>
        <a:p>
          <a:pPr algn="just">
            <a:spcAft>
              <a:spcPts val="600"/>
            </a:spcAft>
          </a:pPr>
          <a:r>
            <a:rPr lang="ru-RU" sz="1400" i="1" dirty="0">
              <a:latin typeface="+mn-lt"/>
              <a:cs typeface="Times New Roman" panose="02020603050405020304" pitchFamily="18" charset="0"/>
            </a:rPr>
            <a:t> Работа с возражениями</a:t>
          </a:r>
        </a:p>
      </dgm:t>
    </dgm:pt>
    <dgm:pt modelId="{286E04F8-2E37-44B1-922D-1479634AD3C4}" type="parTrans" cxnId="{3FF8D457-E862-4AE4-A911-8BD7F1932B89}">
      <dgm:prSet/>
      <dgm:spPr/>
      <dgm:t>
        <a:bodyPr/>
        <a:lstStyle/>
        <a:p>
          <a:pPr algn="just"/>
          <a:endParaRPr lang="ru-RU" sz="4400">
            <a:latin typeface="+mn-lt"/>
          </a:endParaRPr>
        </a:p>
      </dgm:t>
    </dgm:pt>
    <dgm:pt modelId="{97C141FB-0AD0-4C7F-BEAB-D3167F9C1A10}" type="sibTrans" cxnId="{3FF8D457-E862-4AE4-A911-8BD7F1932B89}">
      <dgm:prSet/>
      <dgm:spPr/>
      <dgm:t>
        <a:bodyPr/>
        <a:lstStyle/>
        <a:p>
          <a:pPr algn="just"/>
          <a:endParaRPr lang="ru-RU" sz="4400">
            <a:latin typeface="+mn-lt"/>
          </a:endParaRPr>
        </a:p>
      </dgm:t>
    </dgm:pt>
    <dgm:pt modelId="{8ADAB0AB-DB16-4813-A14A-8B2E425B6B59}">
      <dgm:prSet custT="1"/>
      <dgm:spPr/>
      <dgm:t>
        <a:bodyPr/>
        <a:lstStyle/>
        <a:p>
          <a:pPr algn="just">
            <a:spcAft>
              <a:spcPts val="600"/>
            </a:spcAft>
          </a:pPr>
          <a:r>
            <a:rPr lang="ru-RU" sz="1400" i="1" dirty="0">
              <a:latin typeface="+mn-lt"/>
              <a:cs typeface="Times New Roman" panose="02020603050405020304" pitchFamily="18" charset="0"/>
            </a:rPr>
            <a:t> Работа со страхами</a:t>
          </a:r>
        </a:p>
      </dgm:t>
    </dgm:pt>
    <dgm:pt modelId="{088550B2-E366-45FF-A618-4B9149CD9BCE}" type="parTrans" cxnId="{5BA5B0B1-AD79-4010-87FB-B88938D21390}">
      <dgm:prSet/>
      <dgm:spPr/>
      <dgm:t>
        <a:bodyPr/>
        <a:lstStyle/>
        <a:p>
          <a:pPr algn="just"/>
          <a:endParaRPr lang="ru-RU" sz="4400">
            <a:latin typeface="+mn-lt"/>
          </a:endParaRPr>
        </a:p>
      </dgm:t>
    </dgm:pt>
    <dgm:pt modelId="{90CDD456-95B7-402F-91D8-59B22D6E0046}" type="sibTrans" cxnId="{5BA5B0B1-AD79-4010-87FB-B88938D21390}">
      <dgm:prSet/>
      <dgm:spPr/>
      <dgm:t>
        <a:bodyPr/>
        <a:lstStyle/>
        <a:p>
          <a:pPr algn="just"/>
          <a:endParaRPr lang="ru-RU" sz="4400">
            <a:latin typeface="+mn-lt"/>
          </a:endParaRPr>
        </a:p>
      </dgm:t>
    </dgm:pt>
    <dgm:pt modelId="{2B5F68F8-F5E3-4EFA-A38F-ABF7BAE85F76}">
      <dgm:prSet custT="1"/>
      <dgm:spPr/>
      <dgm:t>
        <a:bodyPr/>
        <a:lstStyle/>
        <a:p>
          <a:pPr algn="just">
            <a:spcAft>
              <a:spcPts val="600"/>
            </a:spcAft>
          </a:pPr>
          <a:r>
            <a:rPr lang="ru-RU" sz="1200" i="1" dirty="0">
              <a:latin typeface="+mn-lt"/>
            </a:rPr>
            <a:t> </a:t>
          </a:r>
          <a:r>
            <a:rPr lang="ru-RU" sz="1400" i="1" dirty="0">
              <a:latin typeface="+mn-lt"/>
              <a:cs typeface="Times New Roman" panose="02020603050405020304" pitchFamily="18" charset="0"/>
            </a:rPr>
            <a:t>Тренды рынка труда, навигатор по поиску работы</a:t>
          </a:r>
        </a:p>
      </dgm:t>
    </dgm:pt>
    <dgm:pt modelId="{DD1637FE-A9CA-47AF-A58D-74364F98B7E9}" type="parTrans" cxnId="{E5B5D5DA-4F2C-4525-82A6-86AD9047E049}">
      <dgm:prSet/>
      <dgm:spPr/>
      <dgm:t>
        <a:bodyPr/>
        <a:lstStyle/>
        <a:p>
          <a:pPr algn="just"/>
          <a:endParaRPr lang="ru-RU" sz="4400">
            <a:latin typeface="+mn-lt"/>
          </a:endParaRPr>
        </a:p>
      </dgm:t>
    </dgm:pt>
    <dgm:pt modelId="{D6B98CBD-4C8E-460B-B298-754ABC023C32}" type="sibTrans" cxnId="{E5B5D5DA-4F2C-4525-82A6-86AD9047E049}">
      <dgm:prSet/>
      <dgm:spPr/>
      <dgm:t>
        <a:bodyPr/>
        <a:lstStyle/>
        <a:p>
          <a:pPr algn="just"/>
          <a:endParaRPr lang="ru-RU" sz="4400">
            <a:latin typeface="+mn-lt"/>
          </a:endParaRPr>
        </a:p>
      </dgm:t>
    </dgm:pt>
    <dgm:pt modelId="{53DBE606-4ECA-4DDD-A5E6-2DF74B02AE44}">
      <dgm:prSet custT="1"/>
      <dgm:spPr/>
      <dgm:t>
        <a:bodyPr/>
        <a:lstStyle/>
        <a:p>
          <a:pPr algn="just">
            <a:spcAft>
              <a:spcPts val="600"/>
            </a:spcAft>
          </a:pPr>
          <a:r>
            <a:rPr lang="ru-RU" sz="1400" i="1" dirty="0">
              <a:latin typeface="+mn-lt"/>
              <a:cs typeface="Times New Roman" panose="02020603050405020304" pitchFamily="18" charset="0"/>
            </a:rPr>
            <a:t> Секреты продающего резюме, 5 шагов к успешной карьере</a:t>
          </a:r>
        </a:p>
      </dgm:t>
    </dgm:pt>
    <dgm:pt modelId="{19105656-43A1-46C6-8E54-E5F99C043B94}" type="parTrans" cxnId="{CAB10F20-AFC3-48DE-AF39-2098D8672807}">
      <dgm:prSet/>
      <dgm:spPr/>
      <dgm:t>
        <a:bodyPr/>
        <a:lstStyle/>
        <a:p>
          <a:pPr algn="just"/>
          <a:endParaRPr lang="ru-RU" sz="4400">
            <a:latin typeface="+mn-lt"/>
          </a:endParaRPr>
        </a:p>
      </dgm:t>
    </dgm:pt>
    <dgm:pt modelId="{7D1B8952-77E4-4E18-B84F-429EFB9F37A0}" type="sibTrans" cxnId="{CAB10F20-AFC3-48DE-AF39-2098D8672807}">
      <dgm:prSet/>
      <dgm:spPr/>
      <dgm:t>
        <a:bodyPr/>
        <a:lstStyle/>
        <a:p>
          <a:pPr algn="just"/>
          <a:endParaRPr lang="ru-RU" sz="4400">
            <a:latin typeface="+mn-lt"/>
          </a:endParaRPr>
        </a:p>
      </dgm:t>
    </dgm:pt>
    <dgm:pt modelId="{0429819A-EC24-4013-A0F0-15827EAD18A1}">
      <dgm:prSet custT="1"/>
      <dgm:spPr/>
      <dgm:t>
        <a:bodyPr/>
        <a:lstStyle/>
        <a:p>
          <a:pPr algn="l"/>
          <a:r>
            <a:rPr lang="ru-RU" sz="1400" dirty="0">
              <a:latin typeface="+mn-lt"/>
              <a:ea typeface="Times New Roman" panose="02020603050405020304" pitchFamily="18" charset="0"/>
            </a:rPr>
            <a:t> </a:t>
          </a:r>
          <a:r>
            <a:rPr lang="ru-RU" sz="1400" i="1" dirty="0">
              <a:latin typeface="+mn-lt"/>
              <a:ea typeface="Times New Roman" panose="02020603050405020304" pitchFamily="18" charset="0"/>
            </a:rPr>
            <a:t>Тренды предпринимательского рынка, с чего начать свое дело</a:t>
          </a:r>
          <a:endParaRPr lang="ru-RU" sz="1400" i="1" dirty="0">
            <a:latin typeface="+mn-lt"/>
            <a:ea typeface="Calibri" panose="020F0502020204030204" pitchFamily="34" charset="0"/>
          </a:endParaRPr>
        </a:p>
      </dgm:t>
    </dgm:pt>
    <dgm:pt modelId="{0089EB5C-CDB8-41D4-BE72-A623713FD5B2}" type="parTrans" cxnId="{C79587D5-B51A-4627-8D26-2F5DEAB5C9D1}">
      <dgm:prSet/>
      <dgm:spPr/>
      <dgm:t>
        <a:bodyPr/>
        <a:lstStyle/>
        <a:p>
          <a:pPr algn="just"/>
          <a:endParaRPr lang="ru-RU" sz="4400">
            <a:latin typeface="+mn-lt"/>
          </a:endParaRPr>
        </a:p>
      </dgm:t>
    </dgm:pt>
    <dgm:pt modelId="{F66C4C04-F7AA-4D01-AD7A-9EE2B75AE82C}" type="sibTrans" cxnId="{C79587D5-B51A-4627-8D26-2F5DEAB5C9D1}">
      <dgm:prSet/>
      <dgm:spPr/>
      <dgm:t>
        <a:bodyPr/>
        <a:lstStyle/>
        <a:p>
          <a:pPr algn="just"/>
          <a:endParaRPr lang="ru-RU" sz="4400">
            <a:latin typeface="+mn-lt"/>
          </a:endParaRPr>
        </a:p>
      </dgm:t>
    </dgm:pt>
    <dgm:pt modelId="{D567F436-F5EC-4743-9618-8DE1219154FA}">
      <dgm:prSet custT="1"/>
      <dgm:spPr/>
      <dgm:t>
        <a:bodyPr/>
        <a:lstStyle/>
        <a:p>
          <a:pPr algn="l"/>
          <a:r>
            <a:rPr lang="ru-RU" sz="1400" i="1" dirty="0">
              <a:latin typeface="+mn-lt"/>
              <a:ea typeface="Times New Roman" panose="02020603050405020304" pitchFamily="18" charset="0"/>
            </a:rPr>
            <a:t> Анализ рынка и портрет покупателя, формирование УТП</a:t>
          </a:r>
          <a:endParaRPr lang="ru-RU" sz="1400" i="1" dirty="0">
            <a:latin typeface="+mn-lt"/>
            <a:ea typeface="Calibri" panose="020F0502020204030204" pitchFamily="34" charset="0"/>
          </a:endParaRPr>
        </a:p>
      </dgm:t>
    </dgm:pt>
    <dgm:pt modelId="{2ED3D33D-C74F-4164-A1D7-CDE38744FCD9}" type="parTrans" cxnId="{38CDE35E-1769-4E21-90E6-B3311914D269}">
      <dgm:prSet/>
      <dgm:spPr/>
      <dgm:t>
        <a:bodyPr/>
        <a:lstStyle/>
        <a:p>
          <a:pPr algn="just"/>
          <a:endParaRPr lang="ru-RU" sz="4400">
            <a:latin typeface="+mn-lt"/>
          </a:endParaRPr>
        </a:p>
      </dgm:t>
    </dgm:pt>
    <dgm:pt modelId="{503E5F0A-E75D-4F97-A2B0-547ED14311DF}" type="sibTrans" cxnId="{38CDE35E-1769-4E21-90E6-B3311914D269}">
      <dgm:prSet/>
      <dgm:spPr/>
      <dgm:t>
        <a:bodyPr/>
        <a:lstStyle/>
        <a:p>
          <a:pPr algn="just"/>
          <a:endParaRPr lang="ru-RU" sz="4400">
            <a:latin typeface="+mn-lt"/>
          </a:endParaRPr>
        </a:p>
      </dgm:t>
    </dgm:pt>
    <dgm:pt modelId="{BA4B7AAC-7D65-437E-9724-8A12D25C2E96}">
      <dgm:prSet custT="1"/>
      <dgm:spPr/>
      <dgm:t>
        <a:bodyPr/>
        <a:lstStyle/>
        <a:p>
          <a:pPr algn="l"/>
          <a:r>
            <a:rPr lang="ru-RU" sz="1400" i="1" dirty="0">
              <a:latin typeface="+mn-lt"/>
              <a:ea typeface="Times New Roman" panose="02020603050405020304" pitchFamily="18" charset="0"/>
            </a:rPr>
            <a:t> Организационный план развития, производственный план и расчет себестоимости продукта</a:t>
          </a:r>
          <a:endParaRPr lang="ru-RU" sz="1400" i="1" dirty="0">
            <a:latin typeface="+mn-lt"/>
            <a:ea typeface="Calibri" panose="020F0502020204030204" pitchFamily="34" charset="0"/>
          </a:endParaRPr>
        </a:p>
      </dgm:t>
    </dgm:pt>
    <dgm:pt modelId="{2DABF4BA-B65E-4518-878B-FA0EFCE4EC32}" type="parTrans" cxnId="{BD6FC0A9-C96C-4A4A-ACBC-CD225E10BA5A}">
      <dgm:prSet/>
      <dgm:spPr/>
      <dgm:t>
        <a:bodyPr/>
        <a:lstStyle/>
        <a:p>
          <a:pPr algn="just"/>
          <a:endParaRPr lang="ru-RU" sz="4400">
            <a:latin typeface="+mn-lt"/>
          </a:endParaRPr>
        </a:p>
      </dgm:t>
    </dgm:pt>
    <dgm:pt modelId="{548B9042-6349-49DC-915A-4DC83F2BDD73}" type="sibTrans" cxnId="{BD6FC0A9-C96C-4A4A-ACBC-CD225E10BA5A}">
      <dgm:prSet/>
      <dgm:spPr/>
      <dgm:t>
        <a:bodyPr/>
        <a:lstStyle/>
        <a:p>
          <a:pPr algn="just"/>
          <a:endParaRPr lang="ru-RU" sz="4400">
            <a:latin typeface="+mn-lt"/>
          </a:endParaRPr>
        </a:p>
      </dgm:t>
    </dgm:pt>
    <dgm:pt modelId="{CB35DA1D-59D1-4B5A-8802-7F12CD6BCAF1}">
      <dgm:prSet custT="1"/>
      <dgm:spPr/>
      <dgm:t>
        <a:bodyPr/>
        <a:lstStyle/>
        <a:p>
          <a:pPr algn="l"/>
          <a:r>
            <a:rPr lang="ru-RU" sz="1400" i="1" dirty="0">
              <a:latin typeface="+mn-lt"/>
              <a:ea typeface="Times New Roman" panose="02020603050405020304" pitchFamily="18" charset="0"/>
            </a:rPr>
            <a:t> Финансовый план, оценка рисков</a:t>
          </a:r>
          <a:endParaRPr lang="ru-RU" sz="1400" i="1" dirty="0">
            <a:latin typeface="+mn-lt"/>
            <a:ea typeface="Calibri" panose="020F0502020204030204" pitchFamily="34" charset="0"/>
          </a:endParaRPr>
        </a:p>
      </dgm:t>
    </dgm:pt>
    <dgm:pt modelId="{171A404C-03CD-4CC3-ABFF-2A2131F419FD}" type="parTrans" cxnId="{C4CB0D69-918A-4161-9F9F-F0AE2885974B}">
      <dgm:prSet/>
      <dgm:spPr/>
      <dgm:t>
        <a:bodyPr/>
        <a:lstStyle/>
        <a:p>
          <a:pPr algn="just"/>
          <a:endParaRPr lang="ru-RU" sz="4400">
            <a:latin typeface="+mn-lt"/>
          </a:endParaRPr>
        </a:p>
      </dgm:t>
    </dgm:pt>
    <dgm:pt modelId="{7E748E86-CFA9-4B5B-958A-71A88CFE56F9}" type="sibTrans" cxnId="{C4CB0D69-918A-4161-9F9F-F0AE2885974B}">
      <dgm:prSet/>
      <dgm:spPr/>
      <dgm:t>
        <a:bodyPr/>
        <a:lstStyle/>
        <a:p>
          <a:pPr algn="just"/>
          <a:endParaRPr lang="ru-RU" sz="4400">
            <a:latin typeface="+mn-lt"/>
          </a:endParaRPr>
        </a:p>
      </dgm:t>
    </dgm:pt>
    <dgm:pt modelId="{3F86CA89-B764-4477-A64C-729C4BD91013}">
      <dgm:prSet custT="1"/>
      <dgm:spPr/>
      <dgm:t>
        <a:bodyPr/>
        <a:lstStyle/>
        <a:p>
          <a:pPr algn="l"/>
          <a:r>
            <a:rPr lang="ru-RU" sz="1400" i="1" dirty="0">
              <a:latin typeface="+mn-lt"/>
              <a:ea typeface="Times New Roman" panose="02020603050405020304" pitchFamily="18" charset="0"/>
            </a:rPr>
            <a:t> Эффективный маркетинг: каналы и план продвижения, привлечение дополнительных ресурсов</a:t>
          </a:r>
          <a:endParaRPr lang="ru-RU" sz="1400" i="1" dirty="0">
            <a:latin typeface="+mn-lt"/>
            <a:ea typeface="Calibri" panose="020F0502020204030204" pitchFamily="34" charset="0"/>
          </a:endParaRPr>
        </a:p>
      </dgm:t>
    </dgm:pt>
    <dgm:pt modelId="{DF92FCD4-DF41-4492-BEC6-5681E04E0D6D}" type="parTrans" cxnId="{225B70EA-1113-412C-8BA1-9A096C7819BB}">
      <dgm:prSet/>
      <dgm:spPr/>
      <dgm:t>
        <a:bodyPr/>
        <a:lstStyle/>
        <a:p>
          <a:pPr algn="just"/>
          <a:endParaRPr lang="ru-RU" sz="4400">
            <a:latin typeface="+mn-lt"/>
          </a:endParaRPr>
        </a:p>
      </dgm:t>
    </dgm:pt>
    <dgm:pt modelId="{29F9B671-0CBF-4074-BF97-F132E3C3EE85}" type="sibTrans" cxnId="{225B70EA-1113-412C-8BA1-9A096C7819BB}">
      <dgm:prSet/>
      <dgm:spPr/>
      <dgm:t>
        <a:bodyPr/>
        <a:lstStyle/>
        <a:p>
          <a:pPr algn="just"/>
          <a:endParaRPr lang="ru-RU" sz="4400">
            <a:latin typeface="+mn-lt"/>
          </a:endParaRPr>
        </a:p>
      </dgm:t>
    </dgm:pt>
    <dgm:pt modelId="{C54B59C8-4353-4E84-B4A1-AEFFEEBC0256}">
      <dgm:prSet custT="1"/>
      <dgm:spPr/>
      <dgm:t>
        <a:bodyPr/>
        <a:lstStyle/>
        <a:p>
          <a:pPr algn="just">
            <a:spcAft>
              <a:spcPts val="600"/>
            </a:spcAft>
          </a:pPr>
          <a:r>
            <a:rPr lang="ru-RU" sz="1200" i="1" dirty="0">
              <a:latin typeface="+mn-lt"/>
            </a:rPr>
            <a:t> </a:t>
          </a:r>
          <a:r>
            <a:rPr lang="ru-RU" sz="1400" i="1" dirty="0">
              <a:latin typeface="+mn-lt"/>
              <a:cs typeface="Times New Roman" panose="02020603050405020304" pitchFamily="18" charset="0"/>
            </a:rPr>
            <a:t>Регистрация ИП и самозанятость</a:t>
          </a:r>
        </a:p>
      </dgm:t>
    </dgm:pt>
    <dgm:pt modelId="{E37C5438-C82B-4E76-94BB-D2A91747F871}" type="parTrans" cxnId="{E3D14116-B3A9-474A-A2B9-E16C456EF545}">
      <dgm:prSet/>
      <dgm:spPr/>
      <dgm:t>
        <a:bodyPr/>
        <a:lstStyle/>
        <a:p>
          <a:pPr algn="just"/>
          <a:endParaRPr lang="ru-RU" sz="4400">
            <a:latin typeface="+mn-lt"/>
          </a:endParaRPr>
        </a:p>
      </dgm:t>
    </dgm:pt>
    <dgm:pt modelId="{5D4E8D28-CDBC-469D-8D8F-26BA2E05DCB7}" type="sibTrans" cxnId="{E3D14116-B3A9-474A-A2B9-E16C456EF545}">
      <dgm:prSet/>
      <dgm:spPr/>
      <dgm:t>
        <a:bodyPr/>
        <a:lstStyle/>
        <a:p>
          <a:pPr algn="just"/>
          <a:endParaRPr lang="ru-RU" sz="4400">
            <a:latin typeface="+mn-lt"/>
          </a:endParaRPr>
        </a:p>
      </dgm:t>
    </dgm:pt>
    <dgm:pt modelId="{BDB60CD1-FFD7-426C-9BEE-111DDC373B43}">
      <dgm:prSet custT="1"/>
      <dgm:spPr/>
      <dgm:t>
        <a:bodyPr/>
        <a:lstStyle/>
        <a:p>
          <a:pPr algn="l">
            <a:spcAft>
              <a:spcPts val="600"/>
            </a:spcAft>
          </a:pPr>
          <a:r>
            <a:rPr lang="ru-RU" sz="1400" i="1" dirty="0">
              <a:latin typeface="+mn-lt"/>
              <a:cs typeface="Times New Roman" panose="02020603050405020304" pitchFamily="18" charset="0"/>
            </a:rPr>
            <a:t> Налоговая отчетности ИП</a:t>
          </a:r>
          <a:endParaRPr lang="ru-RU" sz="1400" dirty="0">
            <a:latin typeface="+mn-lt"/>
            <a:cs typeface="Times New Roman" panose="02020603050405020304" pitchFamily="18" charset="0"/>
          </a:endParaRPr>
        </a:p>
      </dgm:t>
    </dgm:pt>
    <dgm:pt modelId="{7E0DC35F-E786-416B-A204-BB15AAD20EBC}" type="parTrans" cxnId="{BDA08C0D-11EA-4E51-ACAB-47E1E025CF57}">
      <dgm:prSet/>
      <dgm:spPr/>
      <dgm:t>
        <a:bodyPr/>
        <a:lstStyle/>
        <a:p>
          <a:pPr algn="just"/>
          <a:endParaRPr lang="ru-RU" sz="4400">
            <a:latin typeface="+mn-lt"/>
          </a:endParaRPr>
        </a:p>
      </dgm:t>
    </dgm:pt>
    <dgm:pt modelId="{B101DD7D-2FE5-42D2-9BF6-336700CED276}" type="sibTrans" cxnId="{BDA08C0D-11EA-4E51-ACAB-47E1E025CF57}">
      <dgm:prSet/>
      <dgm:spPr/>
      <dgm:t>
        <a:bodyPr/>
        <a:lstStyle/>
        <a:p>
          <a:pPr algn="just"/>
          <a:endParaRPr lang="ru-RU" sz="4400">
            <a:latin typeface="+mn-lt"/>
          </a:endParaRPr>
        </a:p>
      </dgm:t>
    </dgm:pt>
    <dgm:pt modelId="{F8B4EC52-2E47-43BA-9094-91F32FF1AF07}" type="pres">
      <dgm:prSet presAssocID="{EC5F59EF-3440-4BE1-8561-64C4E1AE8ED5}" presName="linear" presStyleCnt="0">
        <dgm:presLayoutVars>
          <dgm:animLvl val="lvl"/>
          <dgm:resizeHandles val="exact"/>
        </dgm:presLayoutVars>
      </dgm:prSet>
      <dgm:spPr/>
    </dgm:pt>
    <dgm:pt modelId="{13136148-0087-4703-84C3-67E127E3286F}" type="pres">
      <dgm:prSet presAssocID="{658F6251-A680-4BDE-999E-67C003E22981}" presName="parentText" presStyleLbl="node1" presStyleIdx="0" presStyleCnt="4" custScaleY="59172">
        <dgm:presLayoutVars>
          <dgm:chMax val="0"/>
          <dgm:bulletEnabled val="1"/>
        </dgm:presLayoutVars>
      </dgm:prSet>
      <dgm:spPr/>
    </dgm:pt>
    <dgm:pt modelId="{F1B3C5E5-DBA9-4CD9-9670-19DEF793759E}" type="pres">
      <dgm:prSet presAssocID="{658F6251-A680-4BDE-999E-67C003E22981}" presName="childText" presStyleLbl="revTx" presStyleIdx="0" presStyleCnt="4" custLinFactNeighborX="1327" custLinFactNeighborY="2926">
        <dgm:presLayoutVars>
          <dgm:bulletEnabled val="1"/>
        </dgm:presLayoutVars>
      </dgm:prSet>
      <dgm:spPr/>
    </dgm:pt>
    <dgm:pt modelId="{01CC2E0C-EB0F-46EA-9E12-2CD436DC4E0B}" type="pres">
      <dgm:prSet presAssocID="{9CD70691-F09F-4ABC-BA20-9F86BA4E9112}" presName="parentText" presStyleLbl="node1" presStyleIdx="1" presStyleCnt="4" custScaleY="62370" custLinFactNeighborY="9345">
        <dgm:presLayoutVars>
          <dgm:chMax val="0"/>
          <dgm:bulletEnabled val="1"/>
        </dgm:presLayoutVars>
      </dgm:prSet>
      <dgm:spPr/>
    </dgm:pt>
    <dgm:pt modelId="{9FD6FA79-66D4-43A9-B2DE-0BE3EEDD727F}" type="pres">
      <dgm:prSet presAssocID="{9CD70691-F09F-4ABC-BA20-9F86BA4E9112}" presName="childText" presStyleLbl="revTx" presStyleIdx="1" presStyleCnt="4" custLinFactNeighborY="15970">
        <dgm:presLayoutVars>
          <dgm:bulletEnabled val="1"/>
        </dgm:presLayoutVars>
      </dgm:prSet>
      <dgm:spPr/>
    </dgm:pt>
    <dgm:pt modelId="{6FC08D3D-28E4-411F-9E67-2201531FE6E6}" type="pres">
      <dgm:prSet presAssocID="{43E0C8DB-9E77-4B7C-A107-1975904375F7}" presName="parentText" presStyleLbl="node1" presStyleIdx="2" presStyleCnt="4" custScaleY="60729">
        <dgm:presLayoutVars>
          <dgm:chMax val="0"/>
          <dgm:bulletEnabled val="1"/>
        </dgm:presLayoutVars>
      </dgm:prSet>
      <dgm:spPr/>
    </dgm:pt>
    <dgm:pt modelId="{C9D59199-6E1A-4711-996B-493B7DE84045}" type="pres">
      <dgm:prSet presAssocID="{43E0C8DB-9E77-4B7C-A107-1975904375F7}" presName="childText" presStyleLbl="revTx" presStyleIdx="2" presStyleCnt="4">
        <dgm:presLayoutVars>
          <dgm:bulletEnabled val="1"/>
        </dgm:presLayoutVars>
      </dgm:prSet>
      <dgm:spPr/>
    </dgm:pt>
    <dgm:pt modelId="{89E6CC47-CE03-4782-B55D-ABDB884F7993}" type="pres">
      <dgm:prSet presAssocID="{F04E505C-2D34-4E12-A453-1FE1FC38F217}" presName="parentText" presStyleLbl="node1" presStyleIdx="3" presStyleCnt="4" custScaleY="67873" custLinFactNeighborY="-3561">
        <dgm:presLayoutVars>
          <dgm:chMax val="0"/>
          <dgm:bulletEnabled val="1"/>
        </dgm:presLayoutVars>
      </dgm:prSet>
      <dgm:spPr/>
    </dgm:pt>
    <dgm:pt modelId="{0429222D-5601-45B8-BA63-536B46A2FF2B}" type="pres">
      <dgm:prSet presAssocID="{F04E505C-2D34-4E12-A453-1FE1FC38F217}" presName="childText" presStyleLbl="revTx" presStyleIdx="3" presStyleCnt="4" custLinFactNeighborY="19376">
        <dgm:presLayoutVars>
          <dgm:bulletEnabled val="1"/>
        </dgm:presLayoutVars>
      </dgm:prSet>
      <dgm:spPr/>
    </dgm:pt>
  </dgm:ptLst>
  <dgm:cxnLst>
    <dgm:cxn modelId="{F1B80D00-CFE3-4095-AD11-F840F282BEC9}" type="presOf" srcId="{8ADAB0AB-DB16-4813-A14A-8B2E425B6B59}" destId="{F1B3C5E5-DBA9-4CD9-9670-19DEF793759E}" srcOrd="0" destOrd="3" presId="urn:microsoft.com/office/officeart/2005/8/layout/vList2"/>
    <dgm:cxn modelId="{BDA08C0D-11EA-4E51-ACAB-47E1E025CF57}" srcId="{F04E505C-2D34-4E12-A453-1FE1FC38F217}" destId="{BDB60CD1-FFD7-426C-9BEE-111DDC373B43}" srcOrd="1" destOrd="0" parTransId="{7E0DC35F-E786-416B-A204-BB15AAD20EBC}" sibTransId="{B101DD7D-2FE5-42D2-9BF6-336700CED276}"/>
    <dgm:cxn modelId="{3D7C940E-16BC-4A59-A984-E51D37EB3649}" type="presOf" srcId="{3F86CA89-B764-4477-A64C-729C4BD91013}" destId="{C9D59199-6E1A-4711-996B-493B7DE84045}" srcOrd="0" destOrd="4" presId="urn:microsoft.com/office/officeart/2005/8/layout/vList2"/>
    <dgm:cxn modelId="{E3D14116-B3A9-474A-A2B9-E16C456EF545}" srcId="{F04E505C-2D34-4E12-A453-1FE1FC38F217}" destId="{C54B59C8-4353-4E84-B4A1-AEFFEEBC0256}" srcOrd="0" destOrd="0" parTransId="{E37C5438-C82B-4E76-94BB-D2A91747F871}" sibTransId="{5D4E8D28-CDBC-469D-8D8F-26BA2E05DCB7}"/>
    <dgm:cxn modelId="{59E29519-AAA9-4973-9674-E8452120AD05}" type="presOf" srcId="{658F6251-A680-4BDE-999E-67C003E22981}" destId="{13136148-0087-4703-84C3-67E127E3286F}" srcOrd="0" destOrd="0" presId="urn:microsoft.com/office/officeart/2005/8/layout/vList2"/>
    <dgm:cxn modelId="{CAB10F20-AFC3-48DE-AF39-2098D8672807}" srcId="{9CD70691-F09F-4ABC-BA20-9F86BA4E9112}" destId="{53DBE606-4ECA-4DDD-A5E6-2DF74B02AE44}" srcOrd="1" destOrd="0" parTransId="{19105656-43A1-46C6-8E54-E5F99C043B94}" sibTransId="{7D1B8952-77E4-4E18-B84F-429EFB9F37A0}"/>
    <dgm:cxn modelId="{9C200426-7B4D-4EEB-910F-1BDEC3893A01}" type="presOf" srcId="{CB35DA1D-59D1-4B5A-8802-7F12CD6BCAF1}" destId="{C9D59199-6E1A-4711-996B-493B7DE84045}" srcOrd="0" destOrd="3" presId="urn:microsoft.com/office/officeart/2005/8/layout/vList2"/>
    <dgm:cxn modelId="{DFF4E02A-5D31-4EE4-9C7D-CAC904B1AAF1}" srcId="{EC5F59EF-3440-4BE1-8561-64C4E1AE8ED5}" destId="{F04E505C-2D34-4E12-A453-1FE1FC38F217}" srcOrd="3" destOrd="0" parTransId="{5C5838FE-40E1-404B-BA93-3D31812BF422}" sibTransId="{9088F1A2-5CAD-495F-BA51-36A6B45A4843}"/>
    <dgm:cxn modelId="{1EF7542C-4A04-445C-B134-3773C74AE337}" srcId="{658F6251-A680-4BDE-999E-67C003E22981}" destId="{1585333B-ACE3-4D87-A725-E6341CF037CF}" srcOrd="0" destOrd="0" parTransId="{70157EA4-6202-4223-B7D4-10F55F830763}" sibTransId="{E5231869-5467-4A35-B922-EDB8B02BCD57}"/>
    <dgm:cxn modelId="{997EC833-1D53-4F42-8E00-22A38D7C00A3}" type="presOf" srcId="{2604A688-B9AA-4F33-AC89-D0020B7B539D}" destId="{F1B3C5E5-DBA9-4CD9-9670-19DEF793759E}" srcOrd="0" destOrd="1" presId="urn:microsoft.com/office/officeart/2005/8/layout/vList2"/>
    <dgm:cxn modelId="{08CA8838-CD9D-406A-9595-359FF661A867}" type="presOf" srcId="{D567F436-F5EC-4743-9618-8DE1219154FA}" destId="{C9D59199-6E1A-4711-996B-493B7DE84045}" srcOrd="0" destOrd="1" presId="urn:microsoft.com/office/officeart/2005/8/layout/vList2"/>
    <dgm:cxn modelId="{38CDE35E-1769-4E21-90E6-B3311914D269}" srcId="{43E0C8DB-9E77-4B7C-A107-1975904375F7}" destId="{D567F436-F5EC-4743-9618-8DE1219154FA}" srcOrd="1" destOrd="0" parTransId="{2ED3D33D-C74F-4164-A1D7-CDE38744FCD9}" sibTransId="{503E5F0A-E75D-4F97-A2B0-547ED14311DF}"/>
    <dgm:cxn modelId="{8B244A66-A14F-480D-B878-AC43CD966DD0}" type="presOf" srcId="{43E0C8DB-9E77-4B7C-A107-1975904375F7}" destId="{6FC08D3D-28E4-411F-9E67-2201531FE6E6}" srcOrd="0" destOrd="0" presId="urn:microsoft.com/office/officeart/2005/8/layout/vList2"/>
    <dgm:cxn modelId="{C4CB0D69-918A-4161-9F9F-F0AE2885974B}" srcId="{43E0C8DB-9E77-4B7C-A107-1975904375F7}" destId="{CB35DA1D-59D1-4B5A-8802-7F12CD6BCAF1}" srcOrd="3" destOrd="0" parTransId="{171A404C-03CD-4CC3-ABFF-2A2131F419FD}" sibTransId="{7E748E86-CFA9-4B5B-958A-71A88CFE56F9}"/>
    <dgm:cxn modelId="{30EEE669-59B2-4D7C-998F-07314B6473C0}" type="presOf" srcId="{BA4B7AAC-7D65-437E-9724-8A12D25C2E96}" destId="{C9D59199-6E1A-4711-996B-493B7DE84045}" srcOrd="0" destOrd="2" presId="urn:microsoft.com/office/officeart/2005/8/layout/vList2"/>
    <dgm:cxn modelId="{7927DF6A-813E-4851-9A94-D845962037A1}" type="presOf" srcId="{4E61A73F-AA2D-4921-B273-C07DDABE0B54}" destId="{F1B3C5E5-DBA9-4CD9-9670-19DEF793759E}" srcOrd="0" destOrd="2" presId="urn:microsoft.com/office/officeart/2005/8/layout/vList2"/>
    <dgm:cxn modelId="{B6E7426D-3680-414F-B876-51D6DD1DAB97}" srcId="{EC5F59EF-3440-4BE1-8561-64C4E1AE8ED5}" destId="{43E0C8DB-9E77-4B7C-A107-1975904375F7}" srcOrd="2" destOrd="0" parTransId="{F7C1BBA5-996A-4C18-96AE-81D2750923B6}" sibTransId="{4BCD0F22-E24E-40CC-BE70-97D80FB7EBF3}"/>
    <dgm:cxn modelId="{D692634E-78AC-4BCD-8F3E-BC1D6614F2CD}" type="presOf" srcId="{1585333B-ACE3-4D87-A725-E6341CF037CF}" destId="{F1B3C5E5-DBA9-4CD9-9670-19DEF793759E}" srcOrd="0" destOrd="0" presId="urn:microsoft.com/office/officeart/2005/8/layout/vList2"/>
    <dgm:cxn modelId="{D199DF6E-AD2E-4CAE-982B-0D96F44109F0}" type="presOf" srcId="{F04E505C-2D34-4E12-A453-1FE1FC38F217}" destId="{89E6CC47-CE03-4782-B55D-ABDB884F7993}" srcOrd="0" destOrd="0" presId="urn:microsoft.com/office/officeart/2005/8/layout/vList2"/>
    <dgm:cxn modelId="{5867FF74-EE33-4284-B0E1-53A342632A92}" srcId="{EC5F59EF-3440-4BE1-8561-64C4E1AE8ED5}" destId="{658F6251-A680-4BDE-999E-67C003E22981}" srcOrd="0" destOrd="0" parTransId="{677861AF-5F2A-4CB7-8584-47CE02514A72}" sibTransId="{729FBB2A-032F-423B-A7CF-513E9BC33BAA}"/>
    <dgm:cxn modelId="{3FF8D457-E862-4AE4-A911-8BD7F1932B89}" srcId="{658F6251-A680-4BDE-999E-67C003E22981}" destId="{4E61A73F-AA2D-4921-B273-C07DDABE0B54}" srcOrd="2" destOrd="0" parTransId="{286E04F8-2E37-44B1-922D-1479634AD3C4}" sibTransId="{97C141FB-0AD0-4C7F-BEAB-D3167F9C1A10}"/>
    <dgm:cxn modelId="{301C057A-3BB4-4BF8-B7D5-CA75826BCCC3}" type="presOf" srcId="{53DBE606-4ECA-4DDD-A5E6-2DF74B02AE44}" destId="{9FD6FA79-66D4-43A9-B2DE-0BE3EEDD727F}" srcOrd="0" destOrd="1" presId="urn:microsoft.com/office/officeart/2005/8/layout/vList2"/>
    <dgm:cxn modelId="{62485B83-254E-49E3-AB62-BDADFECFEEA4}" type="presOf" srcId="{2B5F68F8-F5E3-4EFA-A38F-ABF7BAE85F76}" destId="{9FD6FA79-66D4-43A9-B2DE-0BE3EEDD727F}" srcOrd="0" destOrd="0" presId="urn:microsoft.com/office/officeart/2005/8/layout/vList2"/>
    <dgm:cxn modelId="{DF5B6284-C5DF-4E5D-93B3-EEFF3C565605}" type="presOf" srcId="{C54B59C8-4353-4E84-B4A1-AEFFEEBC0256}" destId="{0429222D-5601-45B8-BA63-536B46A2FF2B}" srcOrd="0" destOrd="0" presId="urn:microsoft.com/office/officeart/2005/8/layout/vList2"/>
    <dgm:cxn modelId="{B7B97E8D-16B3-4EAD-B015-200EBBC3218B}" type="presOf" srcId="{EC5F59EF-3440-4BE1-8561-64C4E1AE8ED5}" destId="{F8B4EC52-2E47-43BA-9094-91F32FF1AF07}" srcOrd="0" destOrd="0" presId="urn:microsoft.com/office/officeart/2005/8/layout/vList2"/>
    <dgm:cxn modelId="{AB56548F-C61B-43DE-9191-AC9579267DCD}" type="presOf" srcId="{0429819A-EC24-4013-A0F0-15827EAD18A1}" destId="{C9D59199-6E1A-4711-996B-493B7DE84045}" srcOrd="0" destOrd="0" presId="urn:microsoft.com/office/officeart/2005/8/layout/vList2"/>
    <dgm:cxn modelId="{61CCED8F-6635-4BDD-B432-63C1F3863087}" type="presOf" srcId="{9CD70691-F09F-4ABC-BA20-9F86BA4E9112}" destId="{01CC2E0C-EB0F-46EA-9E12-2CD436DC4E0B}" srcOrd="0" destOrd="0" presId="urn:microsoft.com/office/officeart/2005/8/layout/vList2"/>
    <dgm:cxn modelId="{516C529F-0F1B-4D2B-BEB6-AB31EDA59DBC}" srcId="{658F6251-A680-4BDE-999E-67C003E22981}" destId="{2604A688-B9AA-4F33-AC89-D0020B7B539D}" srcOrd="1" destOrd="0" parTransId="{EF60D166-1CA4-4397-8FE6-99C72D836424}" sibTransId="{893A4BF9-9A66-421D-9C4A-546BBBE22D2B}"/>
    <dgm:cxn modelId="{BD6FC0A9-C96C-4A4A-ACBC-CD225E10BA5A}" srcId="{43E0C8DB-9E77-4B7C-A107-1975904375F7}" destId="{BA4B7AAC-7D65-437E-9724-8A12D25C2E96}" srcOrd="2" destOrd="0" parTransId="{2DABF4BA-B65E-4518-878B-FA0EFCE4EC32}" sibTransId="{548B9042-6349-49DC-915A-4DC83F2BDD73}"/>
    <dgm:cxn modelId="{5BA5B0B1-AD79-4010-87FB-B88938D21390}" srcId="{658F6251-A680-4BDE-999E-67C003E22981}" destId="{8ADAB0AB-DB16-4813-A14A-8B2E425B6B59}" srcOrd="3" destOrd="0" parTransId="{088550B2-E366-45FF-A618-4B9149CD9BCE}" sibTransId="{90CDD456-95B7-402F-91D8-59B22D6E0046}"/>
    <dgm:cxn modelId="{23A72DBA-669A-481D-8361-1C4C852F4BB7}" type="presOf" srcId="{BDB60CD1-FFD7-426C-9BEE-111DDC373B43}" destId="{0429222D-5601-45B8-BA63-536B46A2FF2B}" srcOrd="0" destOrd="1" presId="urn:microsoft.com/office/officeart/2005/8/layout/vList2"/>
    <dgm:cxn modelId="{C79587D5-B51A-4627-8D26-2F5DEAB5C9D1}" srcId="{43E0C8DB-9E77-4B7C-A107-1975904375F7}" destId="{0429819A-EC24-4013-A0F0-15827EAD18A1}" srcOrd="0" destOrd="0" parTransId="{0089EB5C-CDB8-41D4-BE72-A623713FD5B2}" sibTransId="{F66C4C04-F7AA-4D01-AD7A-9EE2B75AE82C}"/>
    <dgm:cxn modelId="{4AA4FAD7-7A3E-437B-A4F1-3AF0EC93649E}" srcId="{EC5F59EF-3440-4BE1-8561-64C4E1AE8ED5}" destId="{9CD70691-F09F-4ABC-BA20-9F86BA4E9112}" srcOrd="1" destOrd="0" parTransId="{7404F88E-F67C-474E-B4CE-74CEA9447004}" sibTransId="{7FE8DDCA-F5F5-451E-BB96-D198D7C1EE3B}"/>
    <dgm:cxn modelId="{E5B5D5DA-4F2C-4525-82A6-86AD9047E049}" srcId="{9CD70691-F09F-4ABC-BA20-9F86BA4E9112}" destId="{2B5F68F8-F5E3-4EFA-A38F-ABF7BAE85F76}" srcOrd="0" destOrd="0" parTransId="{DD1637FE-A9CA-47AF-A58D-74364F98B7E9}" sibTransId="{D6B98CBD-4C8E-460B-B298-754ABC023C32}"/>
    <dgm:cxn modelId="{225B70EA-1113-412C-8BA1-9A096C7819BB}" srcId="{43E0C8DB-9E77-4B7C-A107-1975904375F7}" destId="{3F86CA89-B764-4477-A64C-729C4BD91013}" srcOrd="4" destOrd="0" parTransId="{DF92FCD4-DF41-4492-BEC6-5681E04E0D6D}" sibTransId="{29F9B671-0CBF-4074-BF97-F132E3C3EE85}"/>
    <dgm:cxn modelId="{D82C1092-EB43-451F-8559-FC13C7FB54C4}" type="presParOf" srcId="{F8B4EC52-2E47-43BA-9094-91F32FF1AF07}" destId="{13136148-0087-4703-84C3-67E127E3286F}" srcOrd="0" destOrd="0" presId="urn:microsoft.com/office/officeart/2005/8/layout/vList2"/>
    <dgm:cxn modelId="{78870323-98DF-4D1A-BE35-8BC5849FA1F8}" type="presParOf" srcId="{F8B4EC52-2E47-43BA-9094-91F32FF1AF07}" destId="{F1B3C5E5-DBA9-4CD9-9670-19DEF793759E}" srcOrd="1" destOrd="0" presId="urn:microsoft.com/office/officeart/2005/8/layout/vList2"/>
    <dgm:cxn modelId="{4F8A7C3D-18F7-4786-A9D5-B6DC8AE7CB3D}" type="presParOf" srcId="{F8B4EC52-2E47-43BA-9094-91F32FF1AF07}" destId="{01CC2E0C-EB0F-46EA-9E12-2CD436DC4E0B}" srcOrd="2" destOrd="0" presId="urn:microsoft.com/office/officeart/2005/8/layout/vList2"/>
    <dgm:cxn modelId="{D424129E-9BCF-4FF3-9F09-8B123C145A52}" type="presParOf" srcId="{F8B4EC52-2E47-43BA-9094-91F32FF1AF07}" destId="{9FD6FA79-66D4-43A9-B2DE-0BE3EEDD727F}" srcOrd="3" destOrd="0" presId="urn:microsoft.com/office/officeart/2005/8/layout/vList2"/>
    <dgm:cxn modelId="{C4F35101-E95A-4126-85A1-6B18220EEF97}" type="presParOf" srcId="{F8B4EC52-2E47-43BA-9094-91F32FF1AF07}" destId="{6FC08D3D-28E4-411F-9E67-2201531FE6E6}" srcOrd="4" destOrd="0" presId="urn:microsoft.com/office/officeart/2005/8/layout/vList2"/>
    <dgm:cxn modelId="{446C8AE3-BD15-4AD5-A637-62015E13D29F}" type="presParOf" srcId="{F8B4EC52-2E47-43BA-9094-91F32FF1AF07}" destId="{C9D59199-6E1A-4711-996B-493B7DE84045}" srcOrd="5" destOrd="0" presId="urn:microsoft.com/office/officeart/2005/8/layout/vList2"/>
    <dgm:cxn modelId="{5A1B668F-2F61-4FAB-B9FC-14B31371978C}" type="presParOf" srcId="{F8B4EC52-2E47-43BA-9094-91F32FF1AF07}" destId="{89E6CC47-CE03-4782-B55D-ABDB884F7993}" srcOrd="6" destOrd="0" presId="urn:microsoft.com/office/officeart/2005/8/layout/vList2"/>
    <dgm:cxn modelId="{3657D472-E4F8-4D22-A258-54C9A26B82D3}" type="presParOf" srcId="{F8B4EC52-2E47-43BA-9094-91F32FF1AF07}" destId="{0429222D-5601-45B8-BA63-536B46A2FF2B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136148-0087-4703-84C3-67E127E3286F}">
      <dsp:nvSpPr>
        <dsp:cNvPr id="0" name=""/>
        <dsp:cNvSpPr/>
      </dsp:nvSpPr>
      <dsp:spPr>
        <a:xfrm>
          <a:off x="0" y="9214"/>
          <a:ext cx="8136904" cy="443079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1" kern="1200" dirty="0">
              <a:latin typeface="+mn-lt"/>
            </a:rPr>
            <a:t>   I. ОБЩИЙ МОДУЛЬ</a:t>
          </a:r>
          <a:endParaRPr lang="ru-RU" sz="1400" kern="1200" dirty="0">
            <a:latin typeface="+mn-lt"/>
          </a:endParaRPr>
        </a:p>
      </dsp:txBody>
      <dsp:txXfrm>
        <a:off x="21629" y="30843"/>
        <a:ext cx="8093646" cy="399821"/>
      </dsp:txXfrm>
    </dsp:sp>
    <dsp:sp modelId="{F1B3C5E5-DBA9-4CD9-9670-19DEF793759E}">
      <dsp:nvSpPr>
        <dsp:cNvPr id="0" name=""/>
        <dsp:cNvSpPr/>
      </dsp:nvSpPr>
      <dsp:spPr>
        <a:xfrm>
          <a:off x="0" y="474204"/>
          <a:ext cx="8136904" cy="1055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347" tIns="15240" rIns="85344" bIns="15240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ru-RU" sz="1200" i="1" kern="1200" dirty="0">
              <a:latin typeface="+mn-lt"/>
            </a:rPr>
            <a:t> </a:t>
          </a:r>
          <a:r>
            <a:rPr lang="ru-RU" sz="1400" i="1" kern="1200" dirty="0">
              <a:latin typeface="+mn-lt"/>
              <a:cs typeface="Times New Roman" panose="02020603050405020304" pitchFamily="18" charset="0"/>
            </a:rPr>
            <a:t>Эффективная самопрезентация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ru-RU" sz="1400" i="1" kern="1200" dirty="0">
              <a:latin typeface="+mn-lt"/>
              <a:cs typeface="Times New Roman" panose="02020603050405020304" pitchFamily="18" charset="0"/>
            </a:rPr>
            <a:t> Тест-драйв собеседования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ru-RU" sz="1400" i="1" kern="1200" dirty="0">
              <a:latin typeface="+mn-lt"/>
              <a:cs typeface="Times New Roman" panose="02020603050405020304" pitchFamily="18" charset="0"/>
            </a:rPr>
            <a:t> Работа с возражениями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ru-RU" sz="1400" i="1" kern="1200" dirty="0">
              <a:latin typeface="+mn-lt"/>
              <a:cs typeface="Times New Roman" panose="02020603050405020304" pitchFamily="18" charset="0"/>
            </a:rPr>
            <a:t> Работа со страхами</a:t>
          </a:r>
        </a:p>
      </dsp:txBody>
      <dsp:txXfrm>
        <a:off x="0" y="474204"/>
        <a:ext cx="8136904" cy="1055700"/>
      </dsp:txXfrm>
    </dsp:sp>
    <dsp:sp modelId="{01CC2E0C-EB0F-46EA-9E12-2CD436DC4E0B}">
      <dsp:nvSpPr>
        <dsp:cNvPr id="0" name=""/>
        <dsp:cNvSpPr/>
      </dsp:nvSpPr>
      <dsp:spPr>
        <a:xfrm>
          <a:off x="0" y="1569896"/>
          <a:ext cx="8136904" cy="467026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1" kern="1200" dirty="0">
              <a:latin typeface="+mn-lt"/>
            </a:rPr>
            <a:t>   II. ТРУДОУСТРОЙСТВО</a:t>
          </a:r>
          <a:endParaRPr lang="ru-RU" sz="1400" kern="1200" dirty="0">
            <a:latin typeface="+mn-lt"/>
          </a:endParaRPr>
        </a:p>
      </dsp:txBody>
      <dsp:txXfrm>
        <a:off x="22798" y="1592694"/>
        <a:ext cx="8091308" cy="421430"/>
      </dsp:txXfrm>
    </dsp:sp>
    <dsp:sp modelId="{9FD6FA79-66D4-43A9-B2DE-0BE3EEDD727F}">
      <dsp:nvSpPr>
        <dsp:cNvPr id="0" name=""/>
        <dsp:cNvSpPr/>
      </dsp:nvSpPr>
      <dsp:spPr>
        <a:xfrm>
          <a:off x="0" y="2094604"/>
          <a:ext cx="8136904" cy="66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347" tIns="15240" rIns="85344" bIns="15240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ru-RU" sz="1200" i="1" kern="1200" dirty="0">
              <a:latin typeface="+mn-lt"/>
            </a:rPr>
            <a:t> </a:t>
          </a:r>
          <a:r>
            <a:rPr lang="ru-RU" sz="1400" i="1" kern="1200" dirty="0">
              <a:latin typeface="+mn-lt"/>
              <a:cs typeface="Times New Roman" panose="02020603050405020304" pitchFamily="18" charset="0"/>
            </a:rPr>
            <a:t>Тренды рынка труда, навигатор по поиску работы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ru-RU" sz="1400" i="1" kern="1200" dirty="0">
              <a:latin typeface="+mn-lt"/>
              <a:cs typeface="Times New Roman" panose="02020603050405020304" pitchFamily="18" charset="0"/>
            </a:rPr>
            <a:t> Секреты продающего резюме, 5 шагов к успешной карьере</a:t>
          </a:r>
        </a:p>
      </dsp:txBody>
      <dsp:txXfrm>
        <a:off x="0" y="2094604"/>
        <a:ext cx="8136904" cy="662400"/>
      </dsp:txXfrm>
    </dsp:sp>
    <dsp:sp modelId="{6FC08D3D-28E4-411F-9E67-2201531FE6E6}">
      <dsp:nvSpPr>
        <dsp:cNvPr id="0" name=""/>
        <dsp:cNvSpPr/>
      </dsp:nvSpPr>
      <dsp:spPr>
        <a:xfrm>
          <a:off x="0" y="2637421"/>
          <a:ext cx="8136904" cy="454738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1" kern="1200" dirty="0">
              <a:latin typeface="+mn-lt"/>
            </a:rPr>
            <a:t>   </a:t>
          </a:r>
          <a:r>
            <a:rPr lang="en-US" sz="1400" b="1" i="1" kern="1200" dirty="0">
              <a:latin typeface="+mn-lt"/>
            </a:rPr>
            <a:t>II</a:t>
          </a:r>
          <a:r>
            <a:rPr lang="ru-RU" sz="1400" b="1" i="1" kern="1200" dirty="0">
              <a:latin typeface="+mn-lt"/>
            </a:rPr>
            <a:t>. ИНДИВИДУАЛЬНАЯ ПРЕДПРИНИМАТЕЛЬСКАЯ  ДЕЯТЕЛЬНОСТЬ</a:t>
          </a:r>
          <a:endParaRPr lang="ru-RU" sz="1400" kern="1200" dirty="0">
            <a:latin typeface="+mn-lt"/>
          </a:endParaRPr>
        </a:p>
      </dsp:txBody>
      <dsp:txXfrm>
        <a:off x="22198" y="2659619"/>
        <a:ext cx="8092508" cy="410342"/>
      </dsp:txXfrm>
    </dsp:sp>
    <dsp:sp modelId="{C9D59199-6E1A-4711-996B-493B7DE84045}">
      <dsp:nvSpPr>
        <dsp:cNvPr id="0" name=""/>
        <dsp:cNvSpPr/>
      </dsp:nvSpPr>
      <dsp:spPr>
        <a:xfrm>
          <a:off x="0" y="3092160"/>
          <a:ext cx="8136904" cy="1200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347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kern="1200" dirty="0">
              <a:latin typeface="+mn-lt"/>
              <a:ea typeface="Times New Roman" panose="02020603050405020304" pitchFamily="18" charset="0"/>
            </a:rPr>
            <a:t> </a:t>
          </a:r>
          <a:r>
            <a:rPr lang="ru-RU" sz="1400" i="1" kern="1200" dirty="0">
              <a:latin typeface="+mn-lt"/>
              <a:ea typeface="Times New Roman" panose="02020603050405020304" pitchFamily="18" charset="0"/>
            </a:rPr>
            <a:t>Тренды предпринимательского рынка, с чего начать свое дело</a:t>
          </a:r>
          <a:endParaRPr lang="ru-RU" sz="1400" i="1" kern="1200" dirty="0">
            <a:latin typeface="+mn-lt"/>
            <a:ea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i="1" kern="1200" dirty="0">
              <a:latin typeface="+mn-lt"/>
              <a:ea typeface="Times New Roman" panose="02020603050405020304" pitchFamily="18" charset="0"/>
            </a:rPr>
            <a:t> Анализ рынка и портрет покупателя, формирование УТП</a:t>
          </a:r>
          <a:endParaRPr lang="ru-RU" sz="1400" i="1" kern="1200" dirty="0">
            <a:latin typeface="+mn-lt"/>
            <a:ea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i="1" kern="1200" dirty="0">
              <a:latin typeface="+mn-lt"/>
              <a:ea typeface="Times New Roman" panose="02020603050405020304" pitchFamily="18" charset="0"/>
            </a:rPr>
            <a:t> Организационный план развития, производственный план и расчет себестоимости продукта</a:t>
          </a:r>
          <a:endParaRPr lang="ru-RU" sz="1400" i="1" kern="1200" dirty="0">
            <a:latin typeface="+mn-lt"/>
            <a:ea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i="1" kern="1200" dirty="0">
              <a:latin typeface="+mn-lt"/>
              <a:ea typeface="Times New Roman" panose="02020603050405020304" pitchFamily="18" charset="0"/>
            </a:rPr>
            <a:t> Финансовый план, оценка рисков</a:t>
          </a:r>
          <a:endParaRPr lang="ru-RU" sz="1400" i="1" kern="1200" dirty="0">
            <a:latin typeface="+mn-lt"/>
            <a:ea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i="1" kern="1200" dirty="0">
              <a:latin typeface="+mn-lt"/>
              <a:ea typeface="Times New Roman" panose="02020603050405020304" pitchFamily="18" charset="0"/>
            </a:rPr>
            <a:t> Эффективный маркетинг: каналы и план продвижения, привлечение дополнительных ресурсов</a:t>
          </a:r>
          <a:endParaRPr lang="ru-RU" sz="1400" i="1" kern="1200" dirty="0">
            <a:latin typeface="+mn-lt"/>
            <a:ea typeface="Calibri" panose="020F0502020204030204" pitchFamily="34" charset="0"/>
          </a:endParaRPr>
        </a:p>
      </dsp:txBody>
      <dsp:txXfrm>
        <a:off x="0" y="3092160"/>
        <a:ext cx="8136904" cy="1200600"/>
      </dsp:txXfrm>
    </dsp:sp>
    <dsp:sp modelId="{89E6CC47-CE03-4782-B55D-ABDB884F7993}">
      <dsp:nvSpPr>
        <dsp:cNvPr id="0" name=""/>
        <dsp:cNvSpPr/>
      </dsp:nvSpPr>
      <dsp:spPr>
        <a:xfrm>
          <a:off x="0" y="4269172"/>
          <a:ext cx="8136904" cy="508233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1" kern="1200" cap="all" baseline="0" dirty="0">
              <a:latin typeface="+mn-lt"/>
            </a:rPr>
            <a:t>   Дополнительная информация</a:t>
          </a:r>
        </a:p>
      </dsp:txBody>
      <dsp:txXfrm>
        <a:off x="24810" y="4293982"/>
        <a:ext cx="8087284" cy="458613"/>
      </dsp:txXfrm>
    </dsp:sp>
    <dsp:sp modelId="{0429222D-5601-45B8-BA63-536B46A2FF2B}">
      <dsp:nvSpPr>
        <dsp:cNvPr id="0" name=""/>
        <dsp:cNvSpPr/>
      </dsp:nvSpPr>
      <dsp:spPr>
        <a:xfrm>
          <a:off x="0" y="4810208"/>
          <a:ext cx="8136904" cy="66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347" tIns="15240" rIns="85344" bIns="15240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ru-RU" sz="1200" i="1" kern="1200" dirty="0">
              <a:latin typeface="+mn-lt"/>
            </a:rPr>
            <a:t> </a:t>
          </a:r>
          <a:r>
            <a:rPr lang="ru-RU" sz="1400" i="1" kern="1200" dirty="0">
              <a:latin typeface="+mn-lt"/>
              <a:cs typeface="Times New Roman" panose="02020603050405020304" pitchFamily="18" charset="0"/>
            </a:rPr>
            <a:t>Регистрация ИП и самозанятость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ru-RU" sz="1400" i="1" kern="1200" dirty="0">
              <a:latin typeface="+mn-lt"/>
              <a:cs typeface="Times New Roman" panose="02020603050405020304" pitchFamily="18" charset="0"/>
            </a:rPr>
            <a:t> Налоговая отчетности ИП</a:t>
          </a:r>
          <a:endParaRPr lang="ru-RU" sz="1400" kern="1200" dirty="0">
            <a:latin typeface="+mn-lt"/>
            <a:cs typeface="Times New Roman" panose="02020603050405020304" pitchFamily="18" charset="0"/>
          </a:endParaRPr>
        </a:p>
      </dsp:txBody>
      <dsp:txXfrm>
        <a:off x="0" y="4810208"/>
        <a:ext cx="8136904" cy="662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95D86-34A3-426F-A86A-8F10F172FF41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C38220-2C15-4A86-BEFA-DD2A428D1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519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38220-2C15-4A86-BEFA-DD2A428D14B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51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4AC9-A1FE-4C6B-9BF8-E8D869101853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5923-31F6-49F8-8A09-73329FBB52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4AC9-A1FE-4C6B-9BF8-E8D869101853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5923-31F6-49F8-8A09-73329FBB52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4AC9-A1FE-4C6B-9BF8-E8D869101853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5923-31F6-49F8-8A09-73329FBB52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4AC9-A1FE-4C6B-9BF8-E8D869101853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5923-31F6-49F8-8A09-73329FBB52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4AC9-A1FE-4C6B-9BF8-E8D869101853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5923-31F6-49F8-8A09-73329FBB52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4AC9-A1FE-4C6B-9BF8-E8D869101853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5923-31F6-49F8-8A09-73329FBB52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4AC9-A1FE-4C6B-9BF8-E8D869101853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5923-31F6-49F8-8A09-73329FBB52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4AC9-A1FE-4C6B-9BF8-E8D869101853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5923-31F6-49F8-8A09-73329FBB52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4AC9-A1FE-4C6B-9BF8-E8D869101853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5923-31F6-49F8-8A09-73329FBB52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4AC9-A1FE-4C6B-9BF8-E8D869101853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5923-31F6-49F8-8A09-73329FBB52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4AC9-A1FE-4C6B-9BF8-E8D869101853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5923-31F6-49F8-8A09-73329FBB52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84AC9-A1FE-4C6B-9BF8-E8D869101853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F5923-31F6-49F8-8A09-73329FBB521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g"/><Relationship Id="rId4" Type="http://schemas.openxmlformats.org/officeDocument/2006/relationships/image" Target="../media/image64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8.jpeg"/><Relationship Id="rId7" Type="http://schemas.openxmlformats.org/officeDocument/2006/relationships/image" Target="../media/image70.png"/><Relationship Id="rId12" Type="http://schemas.openxmlformats.org/officeDocument/2006/relationships/image" Target="../media/image25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soccontrackt" TargetMode="External"/><Relationship Id="rId11" Type="http://schemas.openxmlformats.org/officeDocument/2006/relationships/image" Target="../media/image74.svg"/><Relationship Id="rId5" Type="http://schemas.openxmlformats.org/officeDocument/2006/relationships/hyperlink" Target="https://vk.com/msp59" TargetMode="External"/><Relationship Id="rId10" Type="http://schemas.openxmlformats.org/officeDocument/2006/relationships/image" Target="../media/image73.png"/><Relationship Id="rId4" Type="http://schemas.openxmlformats.org/officeDocument/2006/relationships/image" Target="../media/image69.png"/><Relationship Id="rId9" Type="http://schemas.openxmlformats.org/officeDocument/2006/relationships/image" Target="../media/image72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4696" y="2692077"/>
            <a:ext cx="42484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Социальный контракт:</a:t>
            </a:r>
          </a:p>
          <a:p>
            <a:r>
              <a:rPr lang="ru-RU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учимся вместе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9E4F957-5F29-7C45-9770-3C694E8B1920}"/>
              </a:ext>
            </a:extLst>
          </p:cNvPr>
          <p:cNvSpPr/>
          <p:nvPr/>
        </p:nvSpPr>
        <p:spPr>
          <a:xfrm>
            <a:off x="0" y="-28366"/>
            <a:ext cx="9144000" cy="17008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71F56F3-0CD3-5B49-9734-F1E0267B6F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0" y="387415"/>
            <a:ext cx="869246" cy="86924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7E0E380-0D10-6743-A5B9-C08C0FA84E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26658"/>
            <a:ext cx="1681879" cy="59076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21B4EC8-5A88-7F45-9036-7AF910BEA7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47224"/>
            <a:ext cx="1150421" cy="7496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B1994EB-C469-7D4E-A86E-417598F130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045" y="447224"/>
            <a:ext cx="746981" cy="74962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0A2AF16-E762-C449-A5C2-1C77AD39148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83"/>
          <a:stretch/>
        </p:blipFill>
        <p:spPr>
          <a:xfrm>
            <a:off x="6588224" y="473042"/>
            <a:ext cx="1538939" cy="69799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B30E42E-2C8A-4E2E-A4E7-678B33CD4E5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949" y="473042"/>
            <a:ext cx="1350267" cy="69799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63FD76F-A4D5-4627-BC7F-DEB73F55D8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6" r="14840"/>
          <a:stretch/>
        </p:blipFill>
        <p:spPr>
          <a:xfrm>
            <a:off x="8217280" y="447224"/>
            <a:ext cx="869246" cy="74962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68A1099-47E9-9742-A4ED-E3DBE2095654}"/>
              </a:ext>
            </a:extLst>
          </p:cNvPr>
          <p:cNvSpPr/>
          <p:nvPr/>
        </p:nvSpPr>
        <p:spPr>
          <a:xfrm>
            <a:off x="251520" y="260648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</a:rPr>
              <a:t>Задача проекта </a:t>
            </a:r>
            <a:b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</a:rPr>
              <a:t>«Социальный контракт: учимся вместе!»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EA3E5A-437B-48D4-AFEF-E0F277FB5F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509592"/>
            <a:ext cx="2495028" cy="19585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59C083-AE73-4EAD-9B64-CE78C472620F}"/>
              </a:ext>
            </a:extLst>
          </p:cNvPr>
          <p:cNvSpPr txBox="1"/>
          <p:nvPr/>
        </p:nvSpPr>
        <p:spPr>
          <a:xfrm>
            <a:off x="268009" y="1844824"/>
            <a:ext cx="280831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Снять вопросы и опасения заявителей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Повысить осознанность в получении соцконтракта и выбора его направления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Дать возможность освоить необходимые знания, умения и навыки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Дать мотивацию на выход из малоимущности и повышение социально-экономического статуса семьи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ru-RU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E6A04F-0B27-49E0-B737-D5338D3514B8}"/>
              </a:ext>
            </a:extLst>
          </p:cNvPr>
          <p:cNvSpPr txBox="1"/>
          <p:nvPr/>
        </p:nvSpPr>
        <p:spPr>
          <a:xfrm>
            <a:off x="6012160" y="1844824"/>
            <a:ext cx="2952328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Повысить эффективность реализации социального контракта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Оказать поддержку специалистам, курирующим СК в просвещении потенциальных заявителей по вопросам оформления, реализации и отчетности по СК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Предоставить понятные и доступные инструменты для повышения эффективности реализации СК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344925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68A1099-47E9-9742-A4ED-E3DBE2095654}"/>
              </a:ext>
            </a:extLst>
          </p:cNvPr>
          <p:cNvSpPr/>
          <p:nvPr/>
        </p:nvSpPr>
        <p:spPr>
          <a:xfrm>
            <a:off x="179512" y="404664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</a:rPr>
              <a:t>«Социальный контракт: Учимся вместе!»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54B02C-0329-4727-9F3F-56977090E9D5}"/>
              </a:ext>
            </a:extLst>
          </p:cNvPr>
          <p:cNvSpPr txBox="1"/>
          <p:nvPr/>
        </p:nvSpPr>
        <p:spPr>
          <a:xfrm>
            <a:off x="1259632" y="1556792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F5D9D"/>
                </a:solidFill>
              </a:rPr>
              <a:t>Доступным и понятным языком о возможностях</a:t>
            </a:r>
          </a:p>
        </p:txBody>
      </p:sp>
      <p:pic>
        <p:nvPicPr>
          <p:cNvPr id="10" name="Рисунок 9" descr="Рукопожатие">
            <a:extLst>
              <a:ext uri="{FF2B5EF4-FFF2-40B4-BE49-F238E27FC236}">
                <a16:creationId xmlns:a16="http://schemas.microsoft.com/office/drawing/2014/main" id="{D9E20119-D650-474D-9CD4-EBB0FF152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03848" y="2011352"/>
            <a:ext cx="2473424" cy="247342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5586BA5-D917-458F-87BF-375C34DD8186}"/>
              </a:ext>
            </a:extLst>
          </p:cNvPr>
          <p:cNvSpPr/>
          <p:nvPr/>
        </p:nvSpPr>
        <p:spPr>
          <a:xfrm>
            <a:off x="1259632" y="4437112"/>
            <a:ext cx="75525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>
                <a:solidFill>
                  <a:srgbClr val="142850"/>
                </a:solidFill>
              </a:rPr>
              <a:t>Создание условий для повышения эффективности реализации  государственной поддержки на основании социального контракта с помощью разработки, тестирования и запуска инструментов, помогающих как можно большему количеству граждан, в частности, семей с детьми, участвующих в программе получения социального контракта, приобрести навыки / повысить компетенции для возможности самореализации, ведения предпринимательской деятельности и повышения своего социально-экономического статуса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8E5C09-9280-4370-8401-58B4145D69B3}"/>
              </a:ext>
            </a:extLst>
          </p:cNvPr>
          <p:cNvSpPr txBox="1"/>
          <p:nvPr/>
        </p:nvSpPr>
        <p:spPr>
          <a:xfrm>
            <a:off x="501748" y="4384132"/>
            <a:ext cx="746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42850"/>
                </a:solidFill>
              </a:rPr>
              <a:t>Цель:</a:t>
            </a:r>
          </a:p>
        </p:txBody>
      </p:sp>
    </p:spTree>
    <p:extLst>
      <p:ext uri="{BB962C8B-B14F-4D97-AF65-F5344CB8AC3E}">
        <p14:creationId xmlns:p14="http://schemas.microsoft.com/office/powerpoint/2010/main" val="2296342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68A1099-47E9-9742-A4ED-E3DBE2095654}"/>
              </a:ext>
            </a:extLst>
          </p:cNvPr>
          <p:cNvSpPr/>
          <p:nvPr/>
        </p:nvSpPr>
        <p:spPr>
          <a:xfrm>
            <a:off x="251520" y="257704"/>
            <a:ext cx="698935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</a:rPr>
              <a:t>Продвинутый курс</a:t>
            </a:r>
          </a:p>
          <a:p>
            <a:r>
              <a:rPr lang="ru-RU" sz="1600" b="1" dirty="0">
                <a:solidFill>
                  <a:schemeClr val="bg1"/>
                </a:solidFill>
                <a:latin typeface="Arial Black" panose="020B0A04020102020204" pitchFamily="34" charset="0"/>
              </a:rPr>
              <a:t>Индивидуальный подход / сопровождаемое освоение</a:t>
            </a:r>
          </a:p>
        </p:txBody>
      </p:sp>
      <p:graphicFrame>
        <p:nvGraphicFramePr>
          <p:cNvPr id="33" name="Схема 32">
            <a:extLst>
              <a:ext uri="{FF2B5EF4-FFF2-40B4-BE49-F238E27FC236}">
                <a16:creationId xmlns:a16="http://schemas.microsoft.com/office/drawing/2014/main" id="{3F82772C-01D9-4DEC-AD8E-67E473EFB2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7441003"/>
              </p:ext>
            </p:extLst>
          </p:nvPr>
        </p:nvGraphicFramePr>
        <p:xfrm>
          <a:off x="395536" y="1268760"/>
          <a:ext cx="813690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4C12FB7B-0C04-4A79-99B6-32F9D25D7C85}"/>
              </a:ext>
            </a:extLst>
          </p:cNvPr>
          <p:cNvSpPr txBox="1"/>
          <p:nvPr/>
        </p:nvSpPr>
        <p:spPr>
          <a:xfrm>
            <a:off x="4033396" y="6024400"/>
            <a:ext cx="395108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i="1" dirty="0">
                <a:cs typeface="Times New Roman" panose="02020603050405020304" pitchFamily="18" charset="0"/>
              </a:rPr>
              <a:t>Обзор разделов бизнес-плана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i="1" dirty="0">
                <a:cs typeface="Times New Roman" panose="02020603050405020304" pitchFamily="18" charset="0"/>
              </a:rPr>
              <a:t>Построение финансовой модели (практика)</a:t>
            </a:r>
          </a:p>
        </p:txBody>
      </p:sp>
    </p:spTree>
    <p:extLst>
      <p:ext uri="{BB962C8B-B14F-4D97-AF65-F5344CB8AC3E}">
        <p14:creationId xmlns:p14="http://schemas.microsoft.com/office/powerpoint/2010/main" val="3511378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68A1099-47E9-9742-A4ED-E3DBE2095654}"/>
              </a:ext>
            </a:extLst>
          </p:cNvPr>
          <p:cNvSpPr/>
          <p:nvPr/>
        </p:nvSpPr>
        <p:spPr>
          <a:xfrm>
            <a:off x="179512" y="228990"/>
            <a:ext cx="734481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</a:rPr>
              <a:t>Инструменты и технологии:</a:t>
            </a:r>
          </a:p>
          <a:p>
            <a:r>
              <a:rPr lang="ru-RU" sz="1600" b="1" dirty="0">
                <a:solidFill>
                  <a:schemeClr val="bg1"/>
                </a:solidFill>
                <a:latin typeface="Arial Black" panose="020B0A04020102020204" pitchFamily="34" charset="0"/>
              </a:rPr>
              <a:t>Самостоятельное освоение / Онлайн-курс на платформе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CDFD64A-0216-468B-855C-3132AFC34C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0" r="904"/>
          <a:stretch/>
        </p:blipFill>
        <p:spPr>
          <a:xfrm>
            <a:off x="372824" y="1314531"/>
            <a:ext cx="5058080" cy="5117124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A5298F4-0C5A-4897-BEF0-FCDDA7671C58}"/>
              </a:ext>
            </a:extLst>
          </p:cNvPr>
          <p:cNvSpPr/>
          <p:nvPr/>
        </p:nvSpPr>
        <p:spPr>
          <a:xfrm>
            <a:off x="5891176" y="2510455"/>
            <a:ext cx="2880000" cy="3793626"/>
          </a:xfrm>
          <a:prstGeom prst="rect">
            <a:avLst/>
          </a:prstGeom>
          <a:solidFill>
            <a:srgbClr val="2C5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629A31-D62A-44DF-BCB0-9E82F5BAFF8D}"/>
              </a:ext>
            </a:extLst>
          </p:cNvPr>
          <p:cNvSpPr txBox="1"/>
          <p:nvPr/>
        </p:nvSpPr>
        <p:spPr>
          <a:xfrm>
            <a:off x="6212504" y="2704964"/>
            <a:ext cx="2237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Зарегистрироваться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на курс*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FC02008-794E-4C36-86AB-63D1EA7920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142" y="3435428"/>
            <a:ext cx="1760068" cy="176006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EB8446B-716C-4957-89A5-28B6FC97F8B4}"/>
              </a:ext>
            </a:extLst>
          </p:cNvPr>
          <p:cNvSpPr txBox="1"/>
          <p:nvPr/>
        </p:nvSpPr>
        <p:spPr>
          <a:xfrm>
            <a:off x="6310449" y="5273385"/>
            <a:ext cx="2041453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chemeClr val="bg1"/>
                </a:solidFill>
              </a:rPr>
              <a:t>*Набор в 4 группу     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до 10 сентября</a:t>
            </a:r>
          </a:p>
        </p:txBody>
      </p:sp>
    </p:spTree>
    <p:extLst>
      <p:ext uri="{BB962C8B-B14F-4D97-AF65-F5344CB8AC3E}">
        <p14:creationId xmlns:p14="http://schemas.microsoft.com/office/powerpoint/2010/main" val="3020472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68A1099-47E9-9742-A4ED-E3DBE2095654}"/>
              </a:ext>
            </a:extLst>
          </p:cNvPr>
          <p:cNvSpPr/>
          <p:nvPr/>
        </p:nvSpPr>
        <p:spPr>
          <a:xfrm>
            <a:off x="395536" y="332656"/>
            <a:ext cx="589910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</a:rPr>
              <a:t>Алгоритм взаимодействия</a:t>
            </a:r>
          </a:p>
          <a:p>
            <a:r>
              <a:rPr lang="ru-RU" sz="1600" b="1" dirty="0">
                <a:solidFill>
                  <a:schemeClr val="bg1"/>
                </a:solidFill>
                <a:latin typeface="Arial Black" panose="020B0A04020102020204" pitchFamily="34" charset="0"/>
              </a:rPr>
              <a:t>Присоединение к курсу</a:t>
            </a:r>
          </a:p>
        </p:txBody>
      </p:sp>
      <p:pic>
        <p:nvPicPr>
          <p:cNvPr id="4" name="Рисунок 3" descr="Мужчина">
            <a:extLst>
              <a:ext uri="{FF2B5EF4-FFF2-40B4-BE49-F238E27FC236}">
                <a16:creationId xmlns:a16="http://schemas.microsoft.com/office/drawing/2014/main" id="{F8C4F0C7-E3A9-41D5-80BB-1C8313008E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893" y="1412776"/>
            <a:ext cx="914400" cy="914400"/>
          </a:xfrm>
          <a:prstGeom prst="rect">
            <a:avLst/>
          </a:prstGeom>
        </p:spPr>
      </p:pic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B6F8C360-C4E2-45BC-A69A-25BA7CE02413}"/>
              </a:ext>
            </a:extLst>
          </p:cNvPr>
          <p:cNvSpPr/>
          <p:nvPr/>
        </p:nvSpPr>
        <p:spPr>
          <a:xfrm>
            <a:off x="1053722" y="1771832"/>
            <a:ext cx="1557934" cy="196288"/>
          </a:xfrm>
          <a:prstGeom prst="rightArrow">
            <a:avLst/>
          </a:prstGeom>
          <a:solidFill>
            <a:srgbClr val="1E3C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E9F01A-EE40-4119-93E7-DFDBFE4BAD74}"/>
              </a:ext>
            </a:extLst>
          </p:cNvPr>
          <p:cNvSpPr txBox="1"/>
          <p:nvPr/>
        </p:nvSpPr>
        <p:spPr>
          <a:xfrm flipH="1">
            <a:off x="2692085" y="1624396"/>
            <a:ext cx="1448713" cy="491160"/>
          </a:xfrm>
          <a:prstGeom prst="rect">
            <a:avLst/>
          </a:prstGeom>
          <a:noFill/>
          <a:ln>
            <a:solidFill>
              <a:srgbClr val="14285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dirty="0"/>
              <a:t>Регистрация на курс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B7710F-205E-4B18-88B2-A9F73CDD2F57}"/>
              </a:ext>
            </a:extLst>
          </p:cNvPr>
          <p:cNvSpPr txBox="1"/>
          <p:nvPr/>
        </p:nvSpPr>
        <p:spPr>
          <a:xfrm flipH="1">
            <a:off x="4292709" y="2059188"/>
            <a:ext cx="17471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Обработка заявок куратором курса, приглашение в чат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F5C544-E91D-41BE-9956-3D57213B6B2F}"/>
              </a:ext>
            </a:extLst>
          </p:cNvPr>
          <p:cNvSpPr txBox="1"/>
          <p:nvPr/>
        </p:nvSpPr>
        <p:spPr>
          <a:xfrm>
            <a:off x="883082" y="2034905"/>
            <a:ext cx="20408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/>
              <a:t>Группа </a:t>
            </a:r>
            <a:r>
              <a:rPr lang="ru-RU" sz="1400" dirty="0" err="1"/>
              <a:t>Вконтакте</a:t>
            </a:r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/>
              <a:t>Специалисты ТУ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/>
              <a:t>Информационная брошюра</a:t>
            </a:r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56677A66-11E9-460F-862E-857F55DB6FD8}"/>
              </a:ext>
            </a:extLst>
          </p:cNvPr>
          <p:cNvSpPr/>
          <p:nvPr/>
        </p:nvSpPr>
        <p:spPr>
          <a:xfrm>
            <a:off x="4221227" y="1771832"/>
            <a:ext cx="1557934" cy="196288"/>
          </a:xfrm>
          <a:prstGeom prst="rightArrow">
            <a:avLst/>
          </a:prstGeom>
          <a:solidFill>
            <a:srgbClr val="1E3C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58DD30-B157-4B52-9780-699A90566B81}"/>
              </a:ext>
            </a:extLst>
          </p:cNvPr>
          <p:cNvSpPr txBox="1"/>
          <p:nvPr/>
        </p:nvSpPr>
        <p:spPr>
          <a:xfrm flipH="1">
            <a:off x="5859591" y="1700699"/>
            <a:ext cx="1448713" cy="338554"/>
          </a:xfrm>
          <a:prstGeom prst="rect">
            <a:avLst/>
          </a:prstGeom>
          <a:noFill/>
          <a:ln>
            <a:solidFill>
              <a:srgbClr val="1428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Чат группы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D4F6BC-35D2-4561-B76B-23DECD52F95A}"/>
              </a:ext>
            </a:extLst>
          </p:cNvPr>
          <p:cNvSpPr txBox="1"/>
          <p:nvPr/>
        </p:nvSpPr>
        <p:spPr>
          <a:xfrm flipH="1">
            <a:off x="7661650" y="3495358"/>
            <a:ext cx="1448713" cy="491160"/>
          </a:xfrm>
          <a:prstGeom prst="rect">
            <a:avLst/>
          </a:prstGeom>
          <a:noFill/>
          <a:ln>
            <a:solidFill>
              <a:srgbClr val="14285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dirty="0"/>
              <a:t>Установочный семинар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A5327A-3BEF-4EDE-96B1-F6C3EDA11B75}"/>
              </a:ext>
            </a:extLst>
          </p:cNvPr>
          <p:cNvSpPr txBox="1"/>
          <p:nvPr/>
        </p:nvSpPr>
        <p:spPr>
          <a:xfrm flipH="1">
            <a:off x="6480119" y="2227872"/>
            <a:ext cx="17471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/>
              <a:t>Регламент обучения, знакомство с преподавателями</a:t>
            </a:r>
          </a:p>
        </p:txBody>
      </p:sp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id="{CA0853FE-D661-4B44-834B-2E1E267EB9A7}"/>
              </a:ext>
            </a:extLst>
          </p:cNvPr>
          <p:cNvSpPr/>
          <p:nvPr/>
        </p:nvSpPr>
        <p:spPr>
          <a:xfrm flipH="1">
            <a:off x="5993756" y="3642794"/>
            <a:ext cx="1557934" cy="196288"/>
          </a:xfrm>
          <a:prstGeom prst="rightArrow">
            <a:avLst/>
          </a:prstGeom>
          <a:solidFill>
            <a:srgbClr val="1E3C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7B1136-CDDD-4774-A1B8-A83C35892CFF}"/>
              </a:ext>
            </a:extLst>
          </p:cNvPr>
          <p:cNvSpPr txBox="1"/>
          <p:nvPr/>
        </p:nvSpPr>
        <p:spPr>
          <a:xfrm flipH="1">
            <a:off x="4073411" y="3298381"/>
            <a:ext cx="1810384" cy="885114"/>
          </a:xfrm>
          <a:prstGeom prst="rect">
            <a:avLst/>
          </a:prstGeom>
          <a:noFill/>
          <a:ln>
            <a:solidFill>
              <a:srgbClr val="14285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/>
              <a:t>socresurs.ru</a:t>
            </a:r>
          </a:p>
          <a:p>
            <a:pPr algn="ctr">
              <a:lnSpc>
                <a:spcPct val="80000"/>
              </a:lnSpc>
            </a:pPr>
            <a:r>
              <a:rPr lang="ru-RU" sz="1600" dirty="0"/>
              <a:t>Самостоятельное освоение с выполнением ДЗ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C92151-9435-4EA0-BFA2-E11B12533464}"/>
              </a:ext>
            </a:extLst>
          </p:cNvPr>
          <p:cNvSpPr txBox="1"/>
          <p:nvPr/>
        </p:nvSpPr>
        <p:spPr>
          <a:xfrm flipH="1">
            <a:off x="6148063" y="3810705"/>
            <a:ext cx="1747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Регистрация на </a:t>
            </a:r>
            <a:r>
              <a:rPr lang="en-US" sz="1400" dirty="0"/>
              <a:t>socresurs.ru</a:t>
            </a:r>
            <a:r>
              <a:rPr lang="ru-RU" sz="1400" dirty="0"/>
              <a:t> </a:t>
            </a:r>
          </a:p>
        </p:txBody>
      </p:sp>
      <p:sp>
        <p:nvSpPr>
          <p:cNvPr id="23" name="Стрелка: вправо 22">
            <a:extLst>
              <a:ext uri="{FF2B5EF4-FFF2-40B4-BE49-F238E27FC236}">
                <a16:creationId xmlns:a16="http://schemas.microsoft.com/office/drawing/2014/main" id="{2D1A5E43-FDEE-4A39-B0F8-BEEB445E601E}"/>
              </a:ext>
            </a:extLst>
          </p:cNvPr>
          <p:cNvSpPr/>
          <p:nvPr/>
        </p:nvSpPr>
        <p:spPr>
          <a:xfrm flipH="1">
            <a:off x="2405516" y="3642794"/>
            <a:ext cx="1557934" cy="196288"/>
          </a:xfrm>
          <a:prstGeom prst="rightArrow">
            <a:avLst/>
          </a:prstGeom>
          <a:solidFill>
            <a:srgbClr val="1E3C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DB03398-55EC-4AB0-AD94-0E6938642C07}"/>
              </a:ext>
            </a:extLst>
          </p:cNvPr>
          <p:cNvSpPr txBox="1"/>
          <p:nvPr/>
        </p:nvSpPr>
        <p:spPr>
          <a:xfrm flipH="1">
            <a:off x="543495" y="3396870"/>
            <a:ext cx="1752060" cy="688137"/>
          </a:xfrm>
          <a:prstGeom prst="rect">
            <a:avLst/>
          </a:prstGeom>
          <a:noFill/>
          <a:ln>
            <a:solidFill>
              <a:srgbClr val="14285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dirty="0"/>
              <a:t>Сопровождаемое освоение программы</a:t>
            </a: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8B3CCB0C-B7E9-4728-9968-0999412B9407}"/>
              </a:ext>
            </a:extLst>
          </p:cNvPr>
          <p:cNvGrpSpPr/>
          <p:nvPr/>
        </p:nvGrpSpPr>
        <p:grpSpPr>
          <a:xfrm>
            <a:off x="7353682" y="1804713"/>
            <a:ext cx="1126526" cy="1629934"/>
            <a:chOff x="7408809" y="1955423"/>
            <a:chExt cx="1126526" cy="1629934"/>
          </a:xfrm>
        </p:grpSpPr>
        <p:sp>
          <p:nvSpPr>
            <p:cNvPr id="16" name="Стрелка: вправо 15">
              <a:extLst>
                <a:ext uri="{FF2B5EF4-FFF2-40B4-BE49-F238E27FC236}">
                  <a16:creationId xmlns:a16="http://schemas.microsoft.com/office/drawing/2014/main" id="{254BFEF6-219E-451E-A237-8FD04CF4C4BF}"/>
                </a:ext>
              </a:extLst>
            </p:cNvPr>
            <p:cNvSpPr/>
            <p:nvPr/>
          </p:nvSpPr>
          <p:spPr>
            <a:xfrm rot="5400000">
              <a:off x="7658224" y="2708246"/>
              <a:ext cx="1557934" cy="196288"/>
            </a:xfrm>
            <a:prstGeom prst="rightArrow">
              <a:avLst/>
            </a:prstGeom>
            <a:solidFill>
              <a:srgbClr val="1E3C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D22F5948-AD6E-4929-8024-7F201AA264C6}"/>
                </a:ext>
              </a:extLst>
            </p:cNvPr>
            <p:cNvSpPr/>
            <p:nvPr/>
          </p:nvSpPr>
          <p:spPr>
            <a:xfrm>
              <a:off x="7408809" y="1955423"/>
              <a:ext cx="1083015" cy="100800"/>
            </a:xfrm>
            <a:prstGeom prst="rect">
              <a:avLst/>
            </a:prstGeom>
            <a:solidFill>
              <a:srgbClr val="1E3C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432C6A8A-4DAE-4FFC-94AE-792E7ADAC706}"/>
              </a:ext>
            </a:extLst>
          </p:cNvPr>
          <p:cNvSpPr txBox="1"/>
          <p:nvPr/>
        </p:nvSpPr>
        <p:spPr>
          <a:xfrm flipH="1">
            <a:off x="2480592" y="3839082"/>
            <a:ext cx="1747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Мониторинг освоения курса</a:t>
            </a:r>
          </a:p>
        </p:txBody>
      </p:sp>
      <p:sp>
        <p:nvSpPr>
          <p:cNvPr id="29" name="Стрелка: вправо 28">
            <a:extLst>
              <a:ext uri="{FF2B5EF4-FFF2-40B4-BE49-F238E27FC236}">
                <a16:creationId xmlns:a16="http://schemas.microsoft.com/office/drawing/2014/main" id="{0D014129-1DF2-4F07-A5D5-133C505A38A4}"/>
              </a:ext>
            </a:extLst>
          </p:cNvPr>
          <p:cNvSpPr/>
          <p:nvPr/>
        </p:nvSpPr>
        <p:spPr>
          <a:xfrm rot="16200000" flipH="1">
            <a:off x="542414" y="4832557"/>
            <a:ext cx="1557934" cy="196288"/>
          </a:xfrm>
          <a:prstGeom prst="rightArrow">
            <a:avLst/>
          </a:prstGeom>
          <a:solidFill>
            <a:srgbClr val="1E3C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6DE4208-14CA-4721-9825-35745A6E72BC}"/>
              </a:ext>
            </a:extLst>
          </p:cNvPr>
          <p:cNvSpPr txBox="1"/>
          <p:nvPr/>
        </p:nvSpPr>
        <p:spPr>
          <a:xfrm flipH="1">
            <a:off x="415097" y="5737692"/>
            <a:ext cx="1752060" cy="688137"/>
          </a:xfrm>
          <a:prstGeom prst="rect">
            <a:avLst/>
          </a:prstGeom>
          <a:noFill/>
          <a:ln>
            <a:solidFill>
              <a:srgbClr val="14285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dirty="0"/>
              <a:t>Подготовка бизнес-планов к защите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104D7A-EB1A-4249-AA38-CFA30B5D61AC}"/>
              </a:ext>
            </a:extLst>
          </p:cNvPr>
          <p:cNvSpPr txBox="1"/>
          <p:nvPr/>
        </p:nvSpPr>
        <p:spPr>
          <a:xfrm flipH="1">
            <a:off x="1394946" y="4453647"/>
            <a:ext cx="17471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Консультационное сопровождение, мониторинг выполнения ДЗ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5B1FB05-E4E2-4007-B096-7ABCE949FD73}"/>
              </a:ext>
            </a:extLst>
          </p:cNvPr>
          <p:cNvSpPr txBox="1"/>
          <p:nvPr/>
        </p:nvSpPr>
        <p:spPr>
          <a:xfrm flipH="1">
            <a:off x="3954763" y="5836180"/>
            <a:ext cx="1464939" cy="491160"/>
          </a:xfrm>
          <a:prstGeom prst="rect">
            <a:avLst/>
          </a:prstGeom>
          <a:noFill/>
          <a:ln>
            <a:solidFill>
              <a:srgbClr val="14285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dirty="0"/>
              <a:t>Защита </a:t>
            </a:r>
          </a:p>
          <a:p>
            <a:pPr algn="ctr">
              <a:lnSpc>
                <a:spcPct val="80000"/>
              </a:lnSpc>
            </a:pPr>
            <a:r>
              <a:rPr lang="ru-RU" sz="1600" dirty="0"/>
              <a:t>бизнес-планов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07213E0-1A58-49C5-9C9D-6E550C697A83}"/>
              </a:ext>
            </a:extLst>
          </p:cNvPr>
          <p:cNvSpPr txBox="1"/>
          <p:nvPr/>
        </p:nvSpPr>
        <p:spPr>
          <a:xfrm flipH="1">
            <a:off x="7207308" y="5433082"/>
            <a:ext cx="1469148" cy="1279068"/>
          </a:xfrm>
          <a:prstGeom prst="rect">
            <a:avLst/>
          </a:prstGeom>
          <a:noFill/>
          <a:ln>
            <a:solidFill>
              <a:srgbClr val="14285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dirty="0"/>
              <a:t>Выдача именного сертификата с результатом освоения курса</a:t>
            </a:r>
          </a:p>
        </p:txBody>
      </p:sp>
      <p:sp>
        <p:nvSpPr>
          <p:cNvPr id="34" name="Стрелка: вправо 33">
            <a:extLst>
              <a:ext uri="{FF2B5EF4-FFF2-40B4-BE49-F238E27FC236}">
                <a16:creationId xmlns:a16="http://schemas.microsoft.com/office/drawing/2014/main" id="{332A3D9A-1EBF-46F3-A528-E553D264D25A}"/>
              </a:ext>
            </a:extLst>
          </p:cNvPr>
          <p:cNvSpPr/>
          <p:nvPr/>
        </p:nvSpPr>
        <p:spPr>
          <a:xfrm>
            <a:off x="2281993" y="5983616"/>
            <a:ext cx="1557934" cy="196288"/>
          </a:xfrm>
          <a:prstGeom prst="rightArrow">
            <a:avLst/>
          </a:prstGeom>
          <a:solidFill>
            <a:srgbClr val="1E3C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: вправо 34">
            <a:extLst>
              <a:ext uri="{FF2B5EF4-FFF2-40B4-BE49-F238E27FC236}">
                <a16:creationId xmlns:a16="http://schemas.microsoft.com/office/drawing/2014/main" id="{9FC00911-2DEC-46ED-B13C-3AC30EF77548}"/>
              </a:ext>
            </a:extLst>
          </p:cNvPr>
          <p:cNvSpPr/>
          <p:nvPr/>
        </p:nvSpPr>
        <p:spPr>
          <a:xfrm>
            <a:off x="5534538" y="5983616"/>
            <a:ext cx="1557934" cy="196288"/>
          </a:xfrm>
          <a:prstGeom prst="rightArrow">
            <a:avLst/>
          </a:prstGeom>
          <a:solidFill>
            <a:srgbClr val="1E3C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9A12B4A-6CF6-4B16-9F91-377E109EE12D}"/>
              </a:ext>
            </a:extLst>
          </p:cNvPr>
          <p:cNvSpPr txBox="1"/>
          <p:nvPr/>
        </p:nvSpPr>
        <p:spPr>
          <a:xfrm flipH="1">
            <a:off x="2207637" y="5499099"/>
            <a:ext cx="1747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Консультационное сопровождение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9B91D8F-416E-4A98-9675-208C3BB9741E}"/>
              </a:ext>
            </a:extLst>
          </p:cNvPr>
          <p:cNvSpPr txBox="1"/>
          <p:nvPr/>
        </p:nvSpPr>
        <p:spPr>
          <a:xfrm flipH="1">
            <a:off x="5460182" y="5688744"/>
            <a:ext cx="1747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Экспертная оценка</a:t>
            </a:r>
          </a:p>
        </p:txBody>
      </p:sp>
    </p:spTree>
    <p:extLst>
      <p:ext uri="{BB962C8B-B14F-4D97-AF65-F5344CB8AC3E}">
        <p14:creationId xmlns:p14="http://schemas.microsoft.com/office/powerpoint/2010/main" val="810999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68A1099-47E9-9742-A4ED-E3DBE2095654}"/>
              </a:ext>
            </a:extLst>
          </p:cNvPr>
          <p:cNvSpPr/>
          <p:nvPr/>
        </p:nvSpPr>
        <p:spPr>
          <a:xfrm>
            <a:off x="179512" y="377290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</a:rPr>
              <a:t>«Социальный контракт: учимся вместе» • Новации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21054D-2815-4943-9F1C-69631CCD5AE0}"/>
              </a:ext>
            </a:extLst>
          </p:cNvPr>
          <p:cNvSpPr txBox="1"/>
          <p:nvPr/>
        </p:nvSpPr>
        <p:spPr>
          <a:xfrm>
            <a:off x="175645" y="1257429"/>
            <a:ext cx="4322153" cy="2636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ru-RU" sz="1600" b="1" dirty="0">
                <a:solidFill>
                  <a:srgbClr val="142850"/>
                </a:solidFill>
              </a:rPr>
              <a:t>Инструменты и технологии: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142850"/>
                </a:solidFill>
              </a:rPr>
              <a:t>Онлайн-курс, как подготовительный этап перед получением СК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142850"/>
                </a:solidFill>
              </a:rPr>
              <a:t>Форма</a:t>
            </a:r>
            <a:r>
              <a:rPr lang="en-US" sz="1400" dirty="0">
                <a:solidFill>
                  <a:srgbClr val="142850"/>
                </a:solidFill>
              </a:rPr>
              <a:t>-</a:t>
            </a:r>
            <a:r>
              <a:rPr lang="ru-RU" sz="1400" dirty="0">
                <a:solidFill>
                  <a:srgbClr val="142850"/>
                </a:solidFill>
              </a:rPr>
              <a:t>шаблон бизнес-плана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142850"/>
                </a:solidFill>
              </a:rPr>
              <a:t>Критерии оценки бизнес-плана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142850"/>
                </a:solidFill>
              </a:rPr>
              <a:t>Методические рекомендации для применения критериев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142850"/>
                </a:solidFill>
              </a:rPr>
              <a:t>Информационные листовки и брошюры о СК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142850"/>
                </a:solidFill>
              </a:rPr>
              <a:t>База знаний – ответы на актуальные вопросы о СК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142850"/>
                </a:solidFill>
              </a:rPr>
              <a:t>Библиотека успешных практик СК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918A69-DDAE-4F92-83F3-6A055DDB2D62}"/>
              </a:ext>
            </a:extLst>
          </p:cNvPr>
          <p:cNvSpPr txBox="1"/>
          <p:nvPr/>
        </p:nvSpPr>
        <p:spPr>
          <a:xfrm>
            <a:off x="4875731" y="4112880"/>
            <a:ext cx="3944741" cy="18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ru-RU" sz="1600" b="1" dirty="0">
                <a:solidFill>
                  <a:srgbClr val="142850"/>
                </a:solidFill>
              </a:rPr>
              <a:t>Спикеры: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142850"/>
                </a:solidFill>
              </a:rPr>
              <a:t>Профессионалы своего дела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142850"/>
                </a:solidFill>
              </a:rPr>
              <a:t>Опыт проведения тренингов, преподавательской деятельности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142850"/>
                </a:solidFill>
              </a:rPr>
              <a:t>Практики, а не теоретики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142850"/>
                </a:solidFill>
              </a:rPr>
              <a:t>Обычные люди, которые проходят свой путь с нуля и добиваются всего сами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649058-2FF4-4EAA-B7FC-B1442DD1F58D}"/>
              </a:ext>
            </a:extLst>
          </p:cNvPr>
          <p:cNvSpPr txBox="1"/>
          <p:nvPr/>
        </p:nvSpPr>
        <p:spPr>
          <a:xfrm>
            <a:off x="4860032" y="1269331"/>
            <a:ext cx="3835484" cy="2687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ru-RU" sz="1600" b="1" dirty="0">
                <a:solidFill>
                  <a:srgbClr val="142850"/>
                </a:solidFill>
              </a:rPr>
              <a:t>Курс: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142850"/>
                </a:solidFill>
              </a:rPr>
              <a:t>Понятным и доступным языком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142850"/>
                </a:solidFill>
              </a:rPr>
              <a:t>Практические знания, умения и навыки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142850"/>
                </a:solidFill>
              </a:rPr>
              <a:t>Вне зависимости от уровня образования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142850"/>
                </a:solidFill>
              </a:rPr>
              <a:t>Консультационная поддержка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142850"/>
                </a:solidFill>
              </a:rPr>
              <a:t>Дистанционно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142850"/>
                </a:solidFill>
              </a:rPr>
              <a:t>Возможен просмотр записей в удобное время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142850"/>
                </a:solidFill>
              </a:rPr>
              <a:t>БЕСПЛАТНО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ü"/>
            </a:pPr>
            <a:endParaRPr lang="ru-RU" sz="1400" dirty="0">
              <a:solidFill>
                <a:srgbClr val="1428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612EC4-975A-4A95-B09C-9B25F271D3D7}"/>
              </a:ext>
            </a:extLst>
          </p:cNvPr>
          <p:cNvSpPr txBox="1"/>
          <p:nvPr/>
        </p:nvSpPr>
        <p:spPr>
          <a:xfrm>
            <a:off x="179512" y="4073004"/>
            <a:ext cx="43685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>
                <a:solidFill>
                  <a:srgbClr val="142850"/>
                </a:solidFill>
              </a:rPr>
              <a:t>Консультационная поддержка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142850"/>
                </a:solidFill>
              </a:rPr>
              <a:t>Оформление и реализация социального контракта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142850"/>
                </a:solidFill>
              </a:rPr>
              <a:t>Составление резюме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142850"/>
                </a:solidFill>
              </a:rPr>
              <a:t>Подготовка к собеседованию при трудоустройстве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142850"/>
                </a:solidFill>
              </a:rPr>
              <a:t>Разработка бизнес-плана индивидуальной предпринимательской деятельности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142850"/>
                </a:solidFill>
              </a:rPr>
              <a:t>Регистрация ИП и самозанятости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142850"/>
                </a:solidFill>
              </a:rPr>
              <a:t>Налоговая отчетность ИП</a:t>
            </a:r>
          </a:p>
        </p:txBody>
      </p:sp>
    </p:spTree>
    <p:extLst>
      <p:ext uri="{BB962C8B-B14F-4D97-AF65-F5344CB8AC3E}">
        <p14:creationId xmlns:p14="http://schemas.microsoft.com/office/powerpoint/2010/main" val="3216195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68A1099-47E9-9742-A4ED-E3DBE2095654}"/>
              </a:ext>
            </a:extLst>
          </p:cNvPr>
          <p:cNvSpPr/>
          <p:nvPr/>
        </p:nvSpPr>
        <p:spPr>
          <a:xfrm>
            <a:off x="390961" y="210279"/>
            <a:ext cx="5899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</a:rPr>
              <a:t>Как сейчас работает технология</a:t>
            </a:r>
          </a:p>
          <a:p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</a:rPr>
              <a:t>«Социальный контракт: учимся вместе!»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65B3B4D-B9DB-2747-96D1-32D1D21500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58" y="1688713"/>
            <a:ext cx="881704" cy="1528875"/>
          </a:xfrm>
          <a:prstGeom prst="rect">
            <a:avLst/>
          </a:prstGeom>
        </p:spPr>
      </p:pic>
      <p:sp>
        <p:nvSpPr>
          <p:cNvPr id="18" name="Пузырек для мыслей: облако 16">
            <a:extLst>
              <a:ext uri="{FF2B5EF4-FFF2-40B4-BE49-F238E27FC236}">
                <a16:creationId xmlns:a16="http://schemas.microsoft.com/office/drawing/2014/main" id="{BFDC6F9A-B96D-6747-B15F-4284AD15C5A2}"/>
              </a:ext>
            </a:extLst>
          </p:cNvPr>
          <p:cNvSpPr/>
          <p:nvPr/>
        </p:nvSpPr>
        <p:spPr>
          <a:xfrm>
            <a:off x="1944580" y="1348413"/>
            <a:ext cx="1619308" cy="700749"/>
          </a:xfrm>
          <a:prstGeom prst="cloudCallout">
            <a:avLst/>
          </a:prstGeom>
          <a:solidFill>
            <a:srgbClr val="6287D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err="1"/>
              <a:t>Соц.контракт</a:t>
            </a:r>
            <a:r>
              <a:rPr lang="ru-RU" sz="1100" b="1" dirty="0"/>
              <a:t>?</a:t>
            </a:r>
          </a:p>
        </p:txBody>
      </p:sp>
      <p:sp>
        <p:nvSpPr>
          <p:cNvPr id="20" name="Стрелка: вправо 13">
            <a:extLst>
              <a:ext uri="{FF2B5EF4-FFF2-40B4-BE49-F238E27FC236}">
                <a16:creationId xmlns:a16="http://schemas.microsoft.com/office/drawing/2014/main" id="{48539A20-8B11-B848-BCD5-F3DEB47207F8}"/>
              </a:ext>
            </a:extLst>
          </p:cNvPr>
          <p:cNvSpPr/>
          <p:nvPr/>
        </p:nvSpPr>
        <p:spPr>
          <a:xfrm>
            <a:off x="2278972" y="2360758"/>
            <a:ext cx="583476" cy="182880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C9EF2A4-D2A2-A84E-9616-926D2261F5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840" y="1648525"/>
            <a:ext cx="2346204" cy="1563159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Стрелка: вправо 13">
            <a:extLst>
              <a:ext uri="{FF2B5EF4-FFF2-40B4-BE49-F238E27FC236}">
                <a16:creationId xmlns:a16="http://schemas.microsoft.com/office/drawing/2014/main" id="{C4253066-E4F4-2742-B6EE-810F5903267E}"/>
              </a:ext>
            </a:extLst>
          </p:cNvPr>
          <p:cNvSpPr/>
          <p:nvPr/>
        </p:nvSpPr>
        <p:spPr>
          <a:xfrm>
            <a:off x="5788724" y="2364533"/>
            <a:ext cx="583476" cy="182880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: скругленные углы 28">
            <a:extLst>
              <a:ext uri="{FF2B5EF4-FFF2-40B4-BE49-F238E27FC236}">
                <a16:creationId xmlns:a16="http://schemas.microsoft.com/office/drawing/2014/main" id="{11EE7E6B-4D6A-EF49-9EAA-0B8B9CB4AB3D}"/>
              </a:ext>
            </a:extLst>
          </p:cNvPr>
          <p:cNvSpPr/>
          <p:nvPr/>
        </p:nvSpPr>
        <p:spPr>
          <a:xfrm>
            <a:off x="395536" y="4022839"/>
            <a:ext cx="2168643" cy="702000"/>
          </a:xfrm>
          <a:prstGeom prst="roundRect">
            <a:avLst/>
          </a:prstGeom>
          <a:solidFill>
            <a:schemeClr val="tx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Трудоустройство, 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</a:rPr>
              <a:t>ЛПХ</a:t>
            </a:r>
          </a:p>
        </p:txBody>
      </p:sp>
      <p:sp>
        <p:nvSpPr>
          <p:cNvPr id="30" name="Прямоугольник: скругленные углы 30">
            <a:extLst>
              <a:ext uri="{FF2B5EF4-FFF2-40B4-BE49-F238E27FC236}">
                <a16:creationId xmlns:a16="http://schemas.microsoft.com/office/drawing/2014/main" id="{AA5895BA-C809-664F-8E21-BAB92F55671C}"/>
              </a:ext>
            </a:extLst>
          </p:cNvPr>
          <p:cNvSpPr/>
          <p:nvPr/>
        </p:nvSpPr>
        <p:spPr>
          <a:xfrm>
            <a:off x="395536" y="5319247"/>
            <a:ext cx="2168643" cy="702041"/>
          </a:xfrm>
          <a:prstGeom prst="roundRect">
            <a:avLst/>
          </a:prstGeom>
          <a:solidFill>
            <a:schemeClr val="tx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Индивидуальная предпринимательская деятельность</a:t>
            </a:r>
          </a:p>
        </p:txBody>
      </p:sp>
      <p:sp>
        <p:nvSpPr>
          <p:cNvPr id="32" name="Прямоугольник: скругленные углы 33">
            <a:extLst>
              <a:ext uri="{FF2B5EF4-FFF2-40B4-BE49-F238E27FC236}">
                <a16:creationId xmlns:a16="http://schemas.microsoft.com/office/drawing/2014/main" id="{6CBDB9BC-FDAB-2A4A-94E8-527E92033103}"/>
              </a:ext>
            </a:extLst>
          </p:cNvPr>
          <p:cNvSpPr/>
          <p:nvPr/>
        </p:nvSpPr>
        <p:spPr>
          <a:xfrm>
            <a:off x="3122180" y="5391717"/>
            <a:ext cx="2097892" cy="557101"/>
          </a:xfrm>
          <a:prstGeom prst="roundRect">
            <a:avLst/>
          </a:prstGeom>
          <a:solidFill>
            <a:srgbClr val="4F81BD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Бизнес-план</a:t>
            </a:r>
          </a:p>
        </p:txBody>
      </p:sp>
      <p:sp>
        <p:nvSpPr>
          <p:cNvPr id="35" name="Прямоугольник: скругленные углы 36">
            <a:extLst>
              <a:ext uri="{FF2B5EF4-FFF2-40B4-BE49-F238E27FC236}">
                <a16:creationId xmlns:a16="http://schemas.microsoft.com/office/drawing/2014/main" id="{E179B442-171C-D04F-A7E7-F6A0EBDF8216}"/>
              </a:ext>
            </a:extLst>
          </p:cNvPr>
          <p:cNvSpPr/>
          <p:nvPr/>
        </p:nvSpPr>
        <p:spPr>
          <a:xfrm>
            <a:off x="3122180" y="4095289"/>
            <a:ext cx="2097892" cy="557101"/>
          </a:xfrm>
          <a:prstGeom prst="roundRect">
            <a:avLst/>
          </a:prstGeom>
          <a:solidFill>
            <a:srgbClr val="4F81BD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bg1"/>
                </a:solidFill>
              </a:rPr>
              <a:t>Личный план развития</a:t>
            </a:r>
          </a:p>
        </p:txBody>
      </p:sp>
      <p:sp>
        <p:nvSpPr>
          <p:cNvPr id="36" name="Стрелка: вправо 37">
            <a:extLst>
              <a:ext uri="{FF2B5EF4-FFF2-40B4-BE49-F238E27FC236}">
                <a16:creationId xmlns:a16="http://schemas.microsoft.com/office/drawing/2014/main" id="{08296003-3792-CA44-A832-572AE1764A87}"/>
              </a:ext>
            </a:extLst>
          </p:cNvPr>
          <p:cNvSpPr/>
          <p:nvPr/>
        </p:nvSpPr>
        <p:spPr>
          <a:xfrm rot="5400000">
            <a:off x="6925126" y="3453975"/>
            <a:ext cx="583476" cy="182880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1617594-EE51-4AB5-B7CF-81CA84E74D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813808"/>
            <a:ext cx="1390260" cy="1387671"/>
          </a:xfrm>
          <a:prstGeom prst="rect">
            <a:avLst/>
          </a:prstGeom>
        </p:spPr>
      </p:pic>
      <p:sp>
        <p:nvSpPr>
          <p:cNvPr id="5" name="Правая круглая скобка 4">
            <a:extLst>
              <a:ext uri="{FF2B5EF4-FFF2-40B4-BE49-F238E27FC236}">
                <a16:creationId xmlns:a16="http://schemas.microsoft.com/office/drawing/2014/main" id="{D32CF05C-7A01-437A-9777-A55CB3E27DC7}"/>
              </a:ext>
            </a:extLst>
          </p:cNvPr>
          <p:cNvSpPr/>
          <p:nvPr/>
        </p:nvSpPr>
        <p:spPr>
          <a:xfrm>
            <a:off x="5356458" y="4280564"/>
            <a:ext cx="45719" cy="1558948"/>
          </a:xfrm>
          <a:prstGeom prst="righ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2273952-0F32-457F-BAE7-167C1E1DD7F8}"/>
              </a:ext>
            </a:extLst>
          </p:cNvPr>
          <p:cNvGrpSpPr/>
          <p:nvPr/>
        </p:nvGrpSpPr>
        <p:grpSpPr>
          <a:xfrm>
            <a:off x="5417018" y="4653136"/>
            <a:ext cx="1619308" cy="832148"/>
            <a:chOff x="1977376" y="4340893"/>
            <a:chExt cx="1619308" cy="832148"/>
          </a:xfrm>
        </p:grpSpPr>
        <p:sp>
          <p:nvSpPr>
            <p:cNvPr id="4" name="Стрелка: штриховая вправо 3">
              <a:extLst>
                <a:ext uri="{FF2B5EF4-FFF2-40B4-BE49-F238E27FC236}">
                  <a16:creationId xmlns:a16="http://schemas.microsoft.com/office/drawing/2014/main" id="{CED4113C-9A24-4CFA-8408-57B5324B5DD8}"/>
                </a:ext>
              </a:extLst>
            </p:cNvPr>
            <p:cNvSpPr/>
            <p:nvPr/>
          </p:nvSpPr>
          <p:spPr>
            <a:xfrm rot="10800000">
              <a:off x="1977376" y="4340893"/>
              <a:ext cx="1619308" cy="832148"/>
            </a:xfrm>
            <a:prstGeom prst="stripedRightArrow">
              <a:avLst/>
            </a:prstGeom>
            <a:solidFill>
              <a:srgbClr val="00A249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CFD5B01-B7C8-4637-8FBF-83EDC351F9DA}"/>
                </a:ext>
              </a:extLst>
            </p:cNvPr>
            <p:cNvSpPr txBox="1"/>
            <p:nvPr/>
          </p:nvSpPr>
          <p:spPr>
            <a:xfrm>
              <a:off x="2297954" y="4521997"/>
              <a:ext cx="1162499" cy="460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ru-RU" sz="1400" b="1" dirty="0">
                  <a:solidFill>
                    <a:schemeClr val="bg1"/>
                  </a:solidFill>
                </a:rPr>
                <a:t>Осознанное </a:t>
              </a:r>
            </a:p>
            <a:p>
              <a:pPr algn="ctr">
                <a:lnSpc>
                  <a:spcPct val="85000"/>
                </a:lnSpc>
              </a:pPr>
              <a:r>
                <a:rPr lang="ru-RU" sz="1400" b="1" dirty="0">
                  <a:solidFill>
                    <a:schemeClr val="bg1"/>
                  </a:solidFill>
                </a:rPr>
                <a:t>решение</a:t>
              </a: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3F5103CA-0A57-BA40-9E36-9C0CD4D56425}"/>
              </a:ext>
            </a:extLst>
          </p:cNvPr>
          <p:cNvGrpSpPr/>
          <p:nvPr/>
        </p:nvGrpSpPr>
        <p:grpSpPr>
          <a:xfrm>
            <a:off x="6758008" y="3959223"/>
            <a:ext cx="1470053" cy="1222740"/>
            <a:chOff x="6222886" y="3263797"/>
            <a:chExt cx="1997480" cy="1348117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E71F572E-B837-7646-9D12-016A410DAA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2886" y="3263797"/>
              <a:ext cx="1855151" cy="1348117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E6756868-2A17-FE47-96BD-9D9AF1AD9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6783" y="3370458"/>
              <a:ext cx="803583" cy="803583"/>
            </a:xfrm>
            <a:prstGeom prst="rect">
              <a:avLst/>
            </a:prstGeom>
          </p:spPr>
        </p:pic>
      </p:grpSp>
      <p:sp>
        <p:nvSpPr>
          <p:cNvPr id="40" name="Стрелка: вправо 13">
            <a:extLst>
              <a:ext uri="{FF2B5EF4-FFF2-40B4-BE49-F238E27FC236}">
                <a16:creationId xmlns:a16="http://schemas.microsoft.com/office/drawing/2014/main" id="{3B5B53C1-C6C0-4240-A254-CC4E193F140C}"/>
              </a:ext>
            </a:extLst>
          </p:cNvPr>
          <p:cNvSpPr/>
          <p:nvPr/>
        </p:nvSpPr>
        <p:spPr>
          <a:xfrm rot="10800000">
            <a:off x="2603728" y="4250085"/>
            <a:ext cx="478902" cy="247508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: вправо 13">
            <a:extLst>
              <a:ext uri="{FF2B5EF4-FFF2-40B4-BE49-F238E27FC236}">
                <a16:creationId xmlns:a16="http://schemas.microsoft.com/office/drawing/2014/main" id="{7DEC7F57-B939-4858-9BB1-68A6E0326F22}"/>
              </a:ext>
            </a:extLst>
          </p:cNvPr>
          <p:cNvSpPr/>
          <p:nvPr/>
        </p:nvSpPr>
        <p:spPr>
          <a:xfrm rot="10800000">
            <a:off x="2603728" y="5546513"/>
            <a:ext cx="478903" cy="247508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413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68A1099-47E9-9742-A4ED-E3DBE2095654}"/>
              </a:ext>
            </a:extLst>
          </p:cNvPr>
          <p:cNvSpPr/>
          <p:nvPr/>
        </p:nvSpPr>
        <p:spPr>
          <a:xfrm>
            <a:off x="395536" y="332543"/>
            <a:ext cx="5899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</a:rPr>
              <a:t>Почему это важно?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BB9DD10-15C7-41F7-A877-70C88BF78E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65" y="2024709"/>
            <a:ext cx="2564908" cy="3622712"/>
          </a:xfrm>
          <a:prstGeom prst="ellipse">
            <a:avLst/>
          </a:prstGeom>
        </p:spPr>
      </p:pic>
      <p:sp>
        <p:nvSpPr>
          <p:cNvPr id="33" name="Стрелка: штриховая вправо 32">
            <a:extLst>
              <a:ext uri="{FF2B5EF4-FFF2-40B4-BE49-F238E27FC236}">
                <a16:creationId xmlns:a16="http://schemas.microsoft.com/office/drawing/2014/main" id="{F1C7D55B-7468-47AB-B26D-03CEA2B8EB37}"/>
              </a:ext>
            </a:extLst>
          </p:cNvPr>
          <p:cNvSpPr/>
          <p:nvPr/>
        </p:nvSpPr>
        <p:spPr>
          <a:xfrm>
            <a:off x="3404511" y="3501008"/>
            <a:ext cx="2075723" cy="864096"/>
          </a:xfrm>
          <a:prstGeom prst="stripedRightArrow">
            <a:avLst/>
          </a:prstGeom>
          <a:solidFill>
            <a:srgbClr val="00A24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   Поддержка</a:t>
            </a:r>
            <a:r>
              <a:rPr lang="ru-RU" dirty="0"/>
              <a:t>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9A85A4C-D24B-4443-9B7E-5C24AB650D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340" y="2012202"/>
            <a:ext cx="3060019" cy="37642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EE9C2F8-DFDE-4262-ACB5-E295D087CB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751" y="2132856"/>
            <a:ext cx="2075723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787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68A1099-47E9-9742-A4ED-E3DBE2095654}"/>
              </a:ext>
            </a:extLst>
          </p:cNvPr>
          <p:cNvSpPr/>
          <p:nvPr/>
        </p:nvSpPr>
        <p:spPr>
          <a:xfrm>
            <a:off x="251520" y="380174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</a:rPr>
              <a:t>Отзывы участников  / образовательная платформа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A31753-1FFC-4CA6-BAFF-F5922DEE40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831" y="5877272"/>
            <a:ext cx="4468170" cy="89639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A32C1DC-C22E-47FC-ACC3-ADBDD52AFF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" y="5440391"/>
            <a:ext cx="4563767" cy="133468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206F2ED-736A-4D29-BAA1-ECEEF373E8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5329"/>
            <a:ext cx="5095677" cy="70506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8BB11D1-B318-4573-80FB-9C9974D311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830" y="5013176"/>
            <a:ext cx="4359345" cy="74936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294615B-9874-404C-9336-FA8580DAEE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525743"/>
            <a:ext cx="5095677" cy="75823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CD49878-57C4-4755-B310-7AFBE13318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907" y="4020730"/>
            <a:ext cx="5095677" cy="74936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E1D0935-0FAB-4998-9F4E-C17164C733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" y="1136755"/>
            <a:ext cx="5267101" cy="79130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C27B7F5-B1E2-4D05-BE9B-A1846A115F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815" y="1721737"/>
            <a:ext cx="4806330" cy="76994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5AAF35F-D243-4106-BE12-3BDD8E41CCC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393020"/>
            <a:ext cx="5168125" cy="78934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12F7154-905A-4A0A-B4DA-0F2363CB5BE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866" y="2840396"/>
            <a:ext cx="4895516" cy="67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71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69FF78D-6C6D-4BB7-8A2C-97E04C6905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7" y="3728121"/>
            <a:ext cx="6639670" cy="65656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68A1099-47E9-9742-A4ED-E3DBE2095654}"/>
              </a:ext>
            </a:extLst>
          </p:cNvPr>
          <p:cNvSpPr/>
          <p:nvPr/>
        </p:nvSpPr>
        <p:spPr>
          <a:xfrm>
            <a:off x="251520" y="364013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</a:rPr>
              <a:t>Отзывы участников / сопровождаемое освоение</a:t>
            </a:r>
          </a:p>
        </p:txBody>
      </p:sp>
      <p:pic>
        <p:nvPicPr>
          <p:cNvPr id="9" name="Рисунок 8" descr="C:\Users\adm\YandexDisk\Скриншоты\2020-12-03_14-16-44.png">
            <a:extLst>
              <a:ext uri="{FF2B5EF4-FFF2-40B4-BE49-F238E27FC236}">
                <a16:creationId xmlns:a16="http://schemas.microsoft.com/office/drawing/2014/main" id="{E83D721C-F001-4033-BFEC-9C664B44859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" t="15719" r="5102" b="66239"/>
          <a:stretch/>
        </p:blipFill>
        <p:spPr bwMode="auto">
          <a:xfrm>
            <a:off x="72007" y="1124744"/>
            <a:ext cx="5646441" cy="975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adm\YandexDisk\Скриншоты\2020-12-03_14-16-44.png">
            <a:extLst>
              <a:ext uri="{FF2B5EF4-FFF2-40B4-BE49-F238E27FC236}">
                <a16:creationId xmlns:a16="http://schemas.microsoft.com/office/drawing/2014/main" id="{E752806F-FC24-4D40-B0DF-6464B9CBABC4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3" t="62882" r="11120" b="23669"/>
          <a:stretch/>
        </p:blipFill>
        <p:spPr bwMode="auto">
          <a:xfrm>
            <a:off x="3347864" y="2046748"/>
            <a:ext cx="5646441" cy="689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adm\YandexDisk\Скриншоты\2020-12-03_14-17-09.png">
            <a:extLst>
              <a:ext uri="{FF2B5EF4-FFF2-40B4-BE49-F238E27FC236}">
                <a16:creationId xmlns:a16="http://schemas.microsoft.com/office/drawing/2014/main" id="{76CA3B3C-6D71-4177-A3F1-4C8CC21FFCD2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" t="40531" r="5101" b="46409"/>
          <a:stretch/>
        </p:blipFill>
        <p:spPr bwMode="auto">
          <a:xfrm>
            <a:off x="123754" y="2676063"/>
            <a:ext cx="5452482" cy="530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adm\YandexDisk\Скриншоты\2020-12-03_14-19-37.png">
            <a:extLst>
              <a:ext uri="{FF2B5EF4-FFF2-40B4-BE49-F238E27FC236}">
                <a16:creationId xmlns:a16="http://schemas.microsoft.com/office/drawing/2014/main" id="{E25BBA14-17EF-4506-B4E6-1443FB8A4996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35566" r="3962" b="51927"/>
          <a:stretch/>
        </p:blipFill>
        <p:spPr bwMode="auto">
          <a:xfrm>
            <a:off x="3345089" y="4272616"/>
            <a:ext cx="5646441" cy="596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8974FC6-147F-431C-BDD6-DBD30EF608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6"/>
          <a:stretch/>
        </p:blipFill>
        <p:spPr>
          <a:xfrm>
            <a:off x="3318047" y="3221316"/>
            <a:ext cx="5646441" cy="53405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2643B78-0121-4FCE-AAA3-4D536422146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1020" t="34209" r="26114" b="55859"/>
          <a:stretch/>
        </p:blipFill>
        <p:spPr>
          <a:xfrm>
            <a:off x="40986" y="4759312"/>
            <a:ext cx="5976664" cy="59654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7D5940C-5DEE-4A6A-9B05-EC6D5AC4B79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1172" t="50092" r="24191" b="42195"/>
          <a:stretch/>
        </p:blipFill>
        <p:spPr>
          <a:xfrm>
            <a:off x="179512" y="6165304"/>
            <a:ext cx="7680849" cy="57606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D4ABC6-CFC9-4EF0-ABB0-AFB26113C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1020" t="50870" r="26114" b="37655"/>
          <a:stretch/>
        </p:blipFill>
        <p:spPr>
          <a:xfrm>
            <a:off x="1913194" y="5336252"/>
            <a:ext cx="7189820" cy="82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402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DAFE576-38CB-460C-B9D3-78DB9D146D3C}"/>
              </a:ext>
            </a:extLst>
          </p:cNvPr>
          <p:cNvSpPr/>
          <p:nvPr/>
        </p:nvSpPr>
        <p:spPr>
          <a:xfrm>
            <a:off x="3849495" y="2119628"/>
            <a:ext cx="4828032" cy="221444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E259D52-AA46-4BEE-9308-B50EBA682382}"/>
              </a:ext>
            </a:extLst>
          </p:cNvPr>
          <p:cNvSpPr/>
          <p:nvPr/>
        </p:nvSpPr>
        <p:spPr>
          <a:xfrm>
            <a:off x="4306270" y="1404182"/>
            <a:ext cx="3914482" cy="3563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37D471-1D1E-45EE-8352-41E47E22F311}"/>
              </a:ext>
            </a:extLst>
          </p:cNvPr>
          <p:cNvSpPr txBox="1"/>
          <p:nvPr/>
        </p:nvSpPr>
        <p:spPr>
          <a:xfrm>
            <a:off x="4143127" y="2362816"/>
            <a:ext cx="4509158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i="1" dirty="0">
                <a:solidFill>
                  <a:srgbClr val="1F497D"/>
                </a:solidFill>
                <a:latin typeface="+mj-lt"/>
              </a:rPr>
              <a:t>Эффективным механизмом является социальный контракт – государственная поддержка в различных сферах. </a:t>
            </a:r>
          </a:p>
          <a:p>
            <a:pPr>
              <a:spcAft>
                <a:spcPts val="600"/>
              </a:spcAft>
            </a:pPr>
            <a:r>
              <a:rPr lang="ru-RU" sz="1600" i="1" dirty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Показателем результативности будет не количество заключённых социальных контрактов, а реальное снижение бедности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5FF71C6-DA5B-4F26-880A-28BAAA5FB8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9" r="18579"/>
          <a:stretch/>
        </p:blipFill>
        <p:spPr>
          <a:xfrm flipH="1">
            <a:off x="367121" y="1659943"/>
            <a:ext cx="3133813" cy="313381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65E640F-70C9-4C94-B77D-48C93B38F0F9}"/>
              </a:ext>
            </a:extLst>
          </p:cNvPr>
          <p:cNvSpPr txBox="1"/>
          <p:nvPr/>
        </p:nvSpPr>
        <p:spPr>
          <a:xfrm>
            <a:off x="141124" y="332656"/>
            <a:ext cx="90028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Послание Президента Федеральному Собранию</a:t>
            </a:r>
            <a:endParaRPr lang="ru-RU" sz="16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002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68A1099-47E9-9742-A4ED-E3DBE2095654}"/>
              </a:ext>
            </a:extLst>
          </p:cNvPr>
          <p:cNvSpPr/>
          <p:nvPr/>
        </p:nvSpPr>
        <p:spPr>
          <a:xfrm>
            <a:off x="395536" y="332656"/>
            <a:ext cx="5899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</a:rPr>
              <a:t>Отзывы специалистов ● 2020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BC9C1F-CBA1-4AE4-9734-5F62600491F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624736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888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68A1099-47E9-9742-A4ED-E3DBE2095654}"/>
              </a:ext>
            </a:extLst>
          </p:cNvPr>
          <p:cNvSpPr/>
          <p:nvPr/>
        </p:nvSpPr>
        <p:spPr>
          <a:xfrm>
            <a:off x="395536" y="332656"/>
            <a:ext cx="5899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</a:rPr>
              <a:t>Отзывы специалистов ● 2020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7E2ADA-DC5F-4B7B-A3CF-8F3F3C7BC4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34" y="6025852"/>
            <a:ext cx="6619875" cy="5715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CC1DAA1-C590-4BB8-A5AB-FFE8EDBEA0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085" y="5015751"/>
            <a:ext cx="6800850" cy="9906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DEBB3E8-6F1C-4C5A-8D35-4BF59E755C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30" y="4481897"/>
            <a:ext cx="6800850" cy="51435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56DCEC3-AC98-48DE-BE21-DCED092E18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261" y="3709918"/>
            <a:ext cx="6724650" cy="75247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6D898A5-98F8-4A46-89D0-7A18375124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14" y="2566464"/>
            <a:ext cx="6686550" cy="112395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300C533-0EA0-4F43-B5D8-7BE6033887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984985"/>
            <a:ext cx="6667500" cy="56197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ADD7F75-0B2B-446D-B912-66F0573CE7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30" y="1203481"/>
            <a:ext cx="667702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863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68A1099-47E9-9742-A4ED-E3DBE2095654}"/>
              </a:ext>
            </a:extLst>
          </p:cNvPr>
          <p:cNvSpPr/>
          <p:nvPr/>
        </p:nvSpPr>
        <p:spPr>
          <a:xfrm>
            <a:off x="395536" y="332656"/>
            <a:ext cx="5899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</a:rPr>
              <a:t>Отзывы специалистов ● 2021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1263" t="34094" r="25188" b="54047"/>
          <a:stretch/>
        </p:blipFill>
        <p:spPr>
          <a:xfrm>
            <a:off x="167178" y="1484784"/>
            <a:ext cx="8520122" cy="10023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0859" t="69289" r="23927" b="20318"/>
          <a:stretch/>
        </p:blipFill>
        <p:spPr>
          <a:xfrm>
            <a:off x="1535330" y="2597282"/>
            <a:ext cx="7582030" cy="7582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20682" t="38933" r="23181" b="47164"/>
          <a:stretch/>
        </p:blipFill>
        <p:spPr>
          <a:xfrm>
            <a:off x="79699" y="3465616"/>
            <a:ext cx="8176703" cy="10758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21276" t="69790" r="25863" b="21283"/>
          <a:stretch/>
        </p:blipFill>
        <p:spPr>
          <a:xfrm>
            <a:off x="696101" y="4679148"/>
            <a:ext cx="8403747" cy="75396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/>
          <a:srcRect l="21372" t="29801" r="24193" b="62229"/>
          <a:stretch/>
        </p:blipFill>
        <p:spPr>
          <a:xfrm>
            <a:off x="167178" y="5693626"/>
            <a:ext cx="8332338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367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68A1099-47E9-9742-A4ED-E3DBE2095654}"/>
              </a:ext>
            </a:extLst>
          </p:cNvPr>
          <p:cNvSpPr/>
          <p:nvPr/>
        </p:nvSpPr>
        <p:spPr>
          <a:xfrm>
            <a:off x="395536" y="323364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</a:rPr>
              <a:t>Мониторинг эффективности курса</a:t>
            </a:r>
          </a:p>
          <a:p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</a:rPr>
              <a:t>1 группа 2021 года*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814F2D-8A17-454B-B568-8990F2D258C6}"/>
              </a:ext>
            </a:extLst>
          </p:cNvPr>
          <p:cNvSpPr txBox="1"/>
          <p:nvPr/>
        </p:nvSpPr>
        <p:spPr>
          <a:xfrm>
            <a:off x="395536" y="6224245"/>
            <a:ext cx="8748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solidFill>
                  <a:srgbClr val="172E5D"/>
                </a:solidFill>
              </a:rPr>
              <a:t>*данные получены в результате взаимодействия с Территориальными управлениями Министерства социального развития Пермского края с учетом выданных сертификатов о прохождении курса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9E7517-1539-4F1D-94AA-B9AAF145F741}"/>
              </a:ext>
            </a:extLst>
          </p:cNvPr>
          <p:cNvSpPr txBox="1"/>
          <p:nvPr/>
        </p:nvSpPr>
        <p:spPr>
          <a:xfrm>
            <a:off x="4380454" y="1389831"/>
            <a:ext cx="464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solidFill>
                  <a:srgbClr val="172E5D"/>
                </a:solidFill>
              </a:rPr>
              <a:t>В мониторинге приняли участие 10 ТУ из 17</a:t>
            </a: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D7697552-431A-4349-9B3F-485E5AE337C7}"/>
              </a:ext>
            </a:extLst>
          </p:cNvPr>
          <p:cNvGrpSpPr/>
          <p:nvPr/>
        </p:nvGrpSpPr>
        <p:grpSpPr>
          <a:xfrm>
            <a:off x="1331640" y="1943884"/>
            <a:ext cx="6140351" cy="4064000"/>
            <a:chOff x="1331640" y="1381224"/>
            <a:chExt cx="6140351" cy="4064000"/>
          </a:xfrm>
        </p:grpSpPr>
        <p:graphicFrame>
          <p:nvGraphicFramePr>
            <p:cNvPr id="10" name="Диаграмма 9">
              <a:extLst>
                <a:ext uri="{FF2B5EF4-FFF2-40B4-BE49-F238E27FC236}">
                  <a16:creationId xmlns:a16="http://schemas.microsoft.com/office/drawing/2014/main" id="{74089A26-4132-48FC-AE24-775601A1CBC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71799432"/>
                </p:ext>
              </p:extLst>
            </p:nvPr>
          </p:nvGraphicFramePr>
          <p:xfrm>
            <a:off x="1331640" y="1381224"/>
            <a:ext cx="6096000" cy="406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id="{D7CDC0A9-1708-4DA5-A743-CFA22A0793E5}"/>
                </a:ext>
              </a:extLst>
            </p:cNvPr>
            <p:cNvGrpSpPr/>
            <p:nvPr/>
          </p:nvGrpSpPr>
          <p:grpSpPr>
            <a:xfrm>
              <a:off x="6771158" y="3622733"/>
              <a:ext cx="700833" cy="369332"/>
              <a:chOff x="7963285" y="3799903"/>
              <a:chExt cx="700833" cy="369332"/>
            </a:xfrm>
          </p:grpSpPr>
          <p:sp>
            <p:nvSpPr>
              <p:cNvPr id="12" name="Облачко с текстом: прямоугольное 11">
                <a:extLst>
                  <a:ext uri="{FF2B5EF4-FFF2-40B4-BE49-F238E27FC236}">
                    <a16:creationId xmlns:a16="http://schemas.microsoft.com/office/drawing/2014/main" id="{5A790D8D-F150-4B71-8AC7-B3A984E94ECD}"/>
                  </a:ext>
                </a:extLst>
              </p:cNvPr>
              <p:cNvSpPr/>
              <p:nvPr/>
            </p:nvSpPr>
            <p:spPr>
              <a:xfrm>
                <a:off x="8016897" y="3799903"/>
                <a:ext cx="576064" cy="369332"/>
              </a:xfrm>
              <a:prstGeom prst="wedgeRectCallout">
                <a:avLst>
                  <a:gd name="adj1" fmla="val -51831"/>
                  <a:gd name="adj2" fmla="val 93042"/>
                </a:avLst>
              </a:prstGeom>
              <a:solidFill>
                <a:schemeClr val="bg1"/>
              </a:solidFill>
              <a:ln w="9525">
                <a:solidFill>
                  <a:srgbClr val="1428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1998FAB-5B24-4E5F-8B7F-CFF1EEBDF872}"/>
                  </a:ext>
                </a:extLst>
              </p:cNvPr>
              <p:cNvSpPr txBox="1"/>
              <p:nvPr/>
            </p:nvSpPr>
            <p:spPr>
              <a:xfrm>
                <a:off x="7963285" y="3799903"/>
                <a:ext cx="7008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>
                    <a:solidFill>
                      <a:srgbClr val="142850"/>
                    </a:solidFill>
                  </a:rPr>
                  <a:t>100%</a:t>
                </a:r>
              </a:p>
            </p:txBody>
          </p:sp>
        </p:grpSp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19ECBD74-9E98-438D-960C-83F5EA23C8E4}"/>
                </a:ext>
              </a:extLst>
            </p:cNvPr>
            <p:cNvGrpSpPr/>
            <p:nvPr/>
          </p:nvGrpSpPr>
          <p:grpSpPr>
            <a:xfrm>
              <a:off x="3750778" y="3654316"/>
              <a:ext cx="700833" cy="369332"/>
              <a:chOff x="8253144" y="3689648"/>
              <a:chExt cx="700833" cy="369332"/>
            </a:xfrm>
          </p:grpSpPr>
          <p:sp>
            <p:nvSpPr>
              <p:cNvPr id="18" name="Облачко с текстом: прямоугольное 17">
                <a:extLst>
                  <a:ext uri="{FF2B5EF4-FFF2-40B4-BE49-F238E27FC236}">
                    <a16:creationId xmlns:a16="http://schemas.microsoft.com/office/drawing/2014/main" id="{CEC726DE-6468-4E3E-9560-1E27EB062649}"/>
                  </a:ext>
                </a:extLst>
              </p:cNvPr>
              <p:cNvSpPr/>
              <p:nvPr/>
            </p:nvSpPr>
            <p:spPr>
              <a:xfrm>
                <a:off x="8306756" y="3689648"/>
                <a:ext cx="576064" cy="369332"/>
              </a:xfrm>
              <a:prstGeom prst="wedgeRectCallout">
                <a:avLst>
                  <a:gd name="adj1" fmla="val -16557"/>
                  <a:gd name="adj2" fmla="val 100544"/>
                </a:avLst>
              </a:prstGeom>
              <a:solidFill>
                <a:schemeClr val="bg1"/>
              </a:solidFill>
              <a:ln w="9525">
                <a:solidFill>
                  <a:srgbClr val="1428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9468B8-14A6-42DC-8480-4BA700893BAA}"/>
                  </a:ext>
                </a:extLst>
              </p:cNvPr>
              <p:cNvSpPr txBox="1"/>
              <p:nvPr/>
            </p:nvSpPr>
            <p:spPr>
              <a:xfrm>
                <a:off x="8253144" y="3689648"/>
                <a:ext cx="7008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>
                    <a:solidFill>
                      <a:srgbClr val="142850"/>
                    </a:solidFill>
                  </a:rPr>
                  <a:t>100%</a:t>
                </a:r>
              </a:p>
            </p:txBody>
          </p:sp>
        </p:grpSp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id="{673CBAF1-4766-470A-8046-2C5BF917BF4E}"/>
                </a:ext>
              </a:extLst>
            </p:cNvPr>
            <p:cNvGrpSpPr/>
            <p:nvPr/>
          </p:nvGrpSpPr>
          <p:grpSpPr>
            <a:xfrm>
              <a:off x="5896896" y="3084102"/>
              <a:ext cx="700833" cy="369332"/>
              <a:chOff x="8219548" y="3767506"/>
              <a:chExt cx="700833" cy="369332"/>
            </a:xfrm>
          </p:grpSpPr>
          <p:sp>
            <p:nvSpPr>
              <p:cNvPr id="21" name="Облачко с текстом: прямоугольное 20">
                <a:extLst>
                  <a:ext uri="{FF2B5EF4-FFF2-40B4-BE49-F238E27FC236}">
                    <a16:creationId xmlns:a16="http://schemas.microsoft.com/office/drawing/2014/main" id="{C4C30073-3A56-4E2A-9D20-63FF6703F648}"/>
                  </a:ext>
                </a:extLst>
              </p:cNvPr>
              <p:cNvSpPr/>
              <p:nvPr/>
            </p:nvSpPr>
            <p:spPr>
              <a:xfrm>
                <a:off x="8273160" y="3767506"/>
                <a:ext cx="576064" cy="369332"/>
              </a:xfrm>
              <a:prstGeom prst="wedgeRectCallout">
                <a:avLst>
                  <a:gd name="adj1" fmla="val -51831"/>
                  <a:gd name="adj2" fmla="val 93042"/>
                </a:avLst>
              </a:prstGeom>
              <a:solidFill>
                <a:schemeClr val="bg1"/>
              </a:solidFill>
              <a:ln w="9525">
                <a:solidFill>
                  <a:srgbClr val="1428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46AF816-9C75-477D-9FC6-6CE463205FB6}"/>
                  </a:ext>
                </a:extLst>
              </p:cNvPr>
              <p:cNvSpPr txBox="1"/>
              <p:nvPr/>
            </p:nvSpPr>
            <p:spPr>
              <a:xfrm>
                <a:off x="8219548" y="3767506"/>
                <a:ext cx="7008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>
                    <a:solidFill>
                      <a:srgbClr val="142850"/>
                    </a:solidFill>
                  </a:rPr>
                  <a:t>100%</a:t>
                </a:r>
              </a:p>
            </p:txBody>
          </p:sp>
        </p:grpSp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2C589CB4-879E-4450-BDAD-203A991604D5}"/>
                </a:ext>
              </a:extLst>
            </p:cNvPr>
            <p:cNvGrpSpPr/>
            <p:nvPr/>
          </p:nvGrpSpPr>
          <p:grpSpPr>
            <a:xfrm>
              <a:off x="5148064" y="2730931"/>
              <a:ext cx="602210" cy="369442"/>
              <a:chOff x="8438009" y="4153109"/>
              <a:chExt cx="602210" cy="369442"/>
            </a:xfrm>
          </p:grpSpPr>
          <p:sp>
            <p:nvSpPr>
              <p:cNvPr id="24" name="Облачко с текстом: прямоугольное 23">
                <a:extLst>
                  <a:ext uri="{FF2B5EF4-FFF2-40B4-BE49-F238E27FC236}">
                    <a16:creationId xmlns:a16="http://schemas.microsoft.com/office/drawing/2014/main" id="{A4572D6A-E1C1-465B-A7BE-4DF7DD6EB44F}"/>
                  </a:ext>
                </a:extLst>
              </p:cNvPr>
              <p:cNvSpPr/>
              <p:nvPr/>
            </p:nvSpPr>
            <p:spPr>
              <a:xfrm>
                <a:off x="8438009" y="4153109"/>
                <a:ext cx="576064" cy="369332"/>
              </a:xfrm>
              <a:prstGeom prst="wedgeRectCallout">
                <a:avLst>
                  <a:gd name="adj1" fmla="val -51831"/>
                  <a:gd name="adj2" fmla="val 93042"/>
                </a:avLst>
              </a:prstGeom>
              <a:solidFill>
                <a:schemeClr val="bg1"/>
              </a:solidFill>
              <a:ln w="9525">
                <a:solidFill>
                  <a:srgbClr val="1428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74D74D-52EE-4E2D-827E-9FC57AB8AB34}"/>
                  </a:ext>
                </a:extLst>
              </p:cNvPr>
              <p:cNvSpPr txBox="1"/>
              <p:nvPr/>
            </p:nvSpPr>
            <p:spPr>
              <a:xfrm>
                <a:off x="8456405" y="4153219"/>
                <a:ext cx="5838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>
                    <a:solidFill>
                      <a:srgbClr val="142850"/>
                    </a:solidFill>
                  </a:rPr>
                  <a:t>74%</a:t>
                </a:r>
              </a:p>
            </p:txBody>
          </p:sp>
        </p:grpSp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ADC1BE84-8C67-403E-8FAC-EA03AF3ED524}"/>
                </a:ext>
              </a:extLst>
            </p:cNvPr>
            <p:cNvGrpSpPr/>
            <p:nvPr/>
          </p:nvGrpSpPr>
          <p:grpSpPr>
            <a:xfrm>
              <a:off x="3292514" y="1799624"/>
              <a:ext cx="590200" cy="375529"/>
              <a:chOff x="8837130" y="4139212"/>
              <a:chExt cx="590200" cy="375529"/>
            </a:xfrm>
          </p:grpSpPr>
          <p:sp>
            <p:nvSpPr>
              <p:cNvPr id="27" name="Облачко с текстом: прямоугольное 26">
                <a:extLst>
                  <a:ext uri="{FF2B5EF4-FFF2-40B4-BE49-F238E27FC236}">
                    <a16:creationId xmlns:a16="http://schemas.microsoft.com/office/drawing/2014/main" id="{76DD3B6B-AE02-4591-8D0E-3E87D784760F}"/>
                  </a:ext>
                </a:extLst>
              </p:cNvPr>
              <p:cNvSpPr/>
              <p:nvPr/>
            </p:nvSpPr>
            <p:spPr>
              <a:xfrm>
                <a:off x="8837130" y="4139212"/>
                <a:ext cx="576064" cy="369332"/>
              </a:xfrm>
              <a:prstGeom prst="wedgeRectCallout">
                <a:avLst>
                  <a:gd name="adj1" fmla="val -51831"/>
                  <a:gd name="adj2" fmla="val 93042"/>
                </a:avLst>
              </a:prstGeom>
              <a:solidFill>
                <a:schemeClr val="bg1"/>
              </a:solidFill>
              <a:ln w="9525">
                <a:solidFill>
                  <a:srgbClr val="1428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D559925-92DD-49FA-B293-E2644021EA7F}"/>
                  </a:ext>
                </a:extLst>
              </p:cNvPr>
              <p:cNvSpPr txBox="1"/>
              <p:nvPr/>
            </p:nvSpPr>
            <p:spPr>
              <a:xfrm>
                <a:off x="8843516" y="4145409"/>
                <a:ext cx="5838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>
                    <a:solidFill>
                      <a:srgbClr val="142850"/>
                    </a:solidFill>
                  </a:rPr>
                  <a:t>83%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659647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68A1099-47E9-9742-A4ED-E3DBE2095654}"/>
              </a:ext>
            </a:extLst>
          </p:cNvPr>
          <p:cNvSpPr/>
          <p:nvPr/>
        </p:nvSpPr>
        <p:spPr>
          <a:xfrm>
            <a:off x="395536" y="260648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</a:rPr>
              <a:t>Портрет слушателя онлайн-курса </a:t>
            </a:r>
          </a:p>
          <a:p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</a:rPr>
              <a:t>(на примере 2-го потока 2021 года – 81 чел.)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435165529"/>
              </p:ext>
            </p:extLst>
          </p:nvPr>
        </p:nvGraphicFramePr>
        <p:xfrm>
          <a:off x="323528" y="1160360"/>
          <a:ext cx="3635896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093112901"/>
              </p:ext>
            </p:extLst>
          </p:nvPr>
        </p:nvGraphicFramePr>
        <p:xfrm>
          <a:off x="4459978" y="1247680"/>
          <a:ext cx="4464496" cy="2772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621297213"/>
              </p:ext>
            </p:extLst>
          </p:nvPr>
        </p:nvGraphicFramePr>
        <p:xfrm>
          <a:off x="3491880" y="3789040"/>
          <a:ext cx="5064224" cy="2968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239844"/>
              </p:ext>
            </p:extLst>
          </p:nvPr>
        </p:nvGraphicFramePr>
        <p:xfrm>
          <a:off x="323528" y="3786366"/>
          <a:ext cx="2664296" cy="2376264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721520">
                  <a:extLst>
                    <a:ext uri="{9D8B030D-6E8A-4147-A177-3AD203B41FA5}">
                      <a16:colId xmlns:a16="http://schemas.microsoft.com/office/drawing/2014/main" val="1449701670"/>
                    </a:ext>
                  </a:extLst>
                </a:gridCol>
                <a:gridCol w="942776">
                  <a:extLst>
                    <a:ext uri="{9D8B030D-6E8A-4147-A177-3AD203B41FA5}">
                      <a16:colId xmlns:a16="http://schemas.microsoft.com/office/drawing/2014/main" val="2241148535"/>
                    </a:ext>
                  </a:extLst>
                </a:gridCol>
              </a:tblGrid>
              <a:tr h="2046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Регионы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Кол-во, чел.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85739268"/>
                  </a:ext>
                </a:extLst>
              </a:tr>
              <a:tr h="29306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Пермский край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74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14959712"/>
                  </a:ext>
                </a:extLst>
              </a:tr>
              <a:tr h="26823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Иркутская область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31565943"/>
                  </a:ext>
                </a:extLst>
              </a:tr>
              <a:tr h="26823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Костромская область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39638926"/>
                  </a:ext>
                </a:extLst>
              </a:tr>
              <a:tr h="26823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Краснодарский край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5724944"/>
                  </a:ext>
                </a:extLst>
              </a:tr>
              <a:tr h="26823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Новгородская область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26446154"/>
                  </a:ext>
                </a:extLst>
              </a:tr>
              <a:tr h="26823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Республика Хакасия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53163955"/>
                  </a:ext>
                </a:extLst>
              </a:tr>
              <a:tr h="26823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Свердловская область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46688752"/>
                  </a:ext>
                </a:extLst>
              </a:tr>
              <a:tr h="25405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Ставропольский край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64161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37182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68A1099-47E9-9742-A4ED-E3DBE2095654}"/>
              </a:ext>
            </a:extLst>
          </p:cNvPr>
          <p:cNvSpPr/>
          <p:nvPr/>
        </p:nvSpPr>
        <p:spPr>
          <a:xfrm>
            <a:off x="395536" y="332656"/>
            <a:ext cx="5899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</a:rPr>
              <a:t>Почему мы занимаемся этим проектом?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7F684F-C361-4A39-97D6-98A1238FFF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38" y="1585873"/>
            <a:ext cx="2954637" cy="19682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3AFA24-8146-4E79-894A-81D53CC2D992}"/>
              </a:ext>
            </a:extLst>
          </p:cNvPr>
          <p:cNvSpPr txBox="1"/>
          <p:nvPr/>
        </p:nvSpPr>
        <p:spPr>
          <a:xfrm>
            <a:off x="156359" y="6093296"/>
            <a:ext cx="3491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/>
              <a:t>* Фото из открытых источников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DDA4EA-22CE-4934-8618-DDB933760E74}"/>
              </a:ext>
            </a:extLst>
          </p:cNvPr>
          <p:cNvSpPr txBox="1"/>
          <p:nvPr/>
        </p:nvSpPr>
        <p:spPr>
          <a:xfrm>
            <a:off x="3353446" y="2235325"/>
            <a:ext cx="2323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Чему мы учим детей?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EFB4FAA-7A5D-4829-BC90-814082AED4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961" y="1585873"/>
            <a:ext cx="2955600" cy="197138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765EA27-2B9E-4A4F-9E0D-567C9A236FB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0" r="6456"/>
          <a:stretch/>
        </p:blipFill>
        <p:spPr>
          <a:xfrm>
            <a:off x="156359" y="3633984"/>
            <a:ext cx="2955600" cy="206230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C9B4647-5F0A-4BDA-B614-40AD158EFD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717032"/>
            <a:ext cx="2955600" cy="210340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2BB87AF-30FB-42BA-B3C9-3AE48902F0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089" y="3554092"/>
            <a:ext cx="2411760" cy="16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384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68A1099-47E9-9742-A4ED-E3DBE2095654}"/>
              </a:ext>
            </a:extLst>
          </p:cNvPr>
          <p:cNvSpPr/>
          <p:nvPr/>
        </p:nvSpPr>
        <p:spPr>
          <a:xfrm>
            <a:off x="228738" y="456243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</a:rPr>
              <a:t>Контакты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7D546D2-F631-4A3B-A229-3AEC8B0C0B67}"/>
              </a:ext>
            </a:extLst>
          </p:cNvPr>
          <p:cNvSpPr/>
          <p:nvPr/>
        </p:nvSpPr>
        <p:spPr>
          <a:xfrm>
            <a:off x="5436096" y="5433259"/>
            <a:ext cx="27773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/>
              <a:t>8-902-633-72-62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56D486C-A952-409E-8739-39CC1F1D4739}"/>
              </a:ext>
            </a:extLst>
          </p:cNvPr>
          <p:cNvSpPr/>
          <p:nvPr/>
        </p:nvSpPr>
        <p:spPr>
          <a:xfrm>
            <a:off x="3652349" y="4799979"/>
            <a:ext cx="5188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Руководитель проекта: Ермакова Ирина Сергеевна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C6A79F8-D67E-47B4-9AD5-ECD985C76F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207" y="5276122"/>
            <a:ext cx="1403648" cy="737464"/>
          </a:xfrm>
          <a:prstGeom prst="rect">
            <a:avLst/>
          </a:prstGeom>
        </p:spPr>
      </p:pic>
      <p:sp>
        <p:nvSpPr>
          <p:cNvPr id="25" name="Текст 3">
            <a:extLst>
              <a:ext uri="{FF2B5EF4-FFF2-40B4-BE49-F238E27FC236}">
                <a16:creationId xmlns:a16="http://schemas.microsoft.com/office/drawing/2014/main" id="{F7E85518-EBDC-4064-BC3E-DF475D3F002F}"/>
              </a:ext>
            </a:extLst>
          </p:cNvPr>
          <p:cNvSpPr txBox="1">
            <a:spLocks/>
          </p:cNvSpPr>
          <p:nvPr/>
        </p:nvSpPr>
        <p:spPr>
          <a:xfrm>
            <a:off x="5048664" y="2317962"/>
            <a:ext cx="3210810" cy="36933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dirty="0"/>
              <a:t>г. Пермь, ул. Пермская,61В</a:t>
            </a:r>
          </a:p>
        </p:txBody>
      </p:sp>
      <p:pic>
        <p:nvPicPr>
          <p:cNvPr id="26" name="Picture 10" descr="C:\Users\user\Downloads\email (1).png">
            <a:extLst>
              <a:ext uri="{FF2B5EF4-FFF2-40B4-BE49-F238E27FC236}">
                <a16:creationId xmlns:a16="http://schemas.microsoft.com/office/drawing/2014/main" id="{2DD8026B-235A-4879-B17B-E4F29F1B7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725" y="2852936"/>
            <a:ext cx="522601" cy="52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7A586F6C-F0C8-43E4-A558-DF517CFDA71E}"/>
              </a:ext>
            </a:extLst>
          </p:cNvPr>
          <p:cNvSpPr/>
          <p:nvPr/>
        </p:nvSpPr>
        <p:spPr>
          <a:xfrm>
            <a:off x="5073411" y="2886524"/>
            <a:ext cx="30989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873624"/>
              </a:buClr>
            </a:pP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cs typeface="Times New Roman" panose="02020603050405020304" pitchFamily="18" charset="0"/>
              </a:rPr>
              <a:t>socmaster59@yandex.ru</a:t>
            </a:r>
            <a:endParaRPr lang="ru-RU" sz="2000" dirty="0">
              <a:solidFill>
                <a:prstClr val="black">
                  <a:lumMod val="85000"/>
                  <a:lumOff val="15000"/>
                </a:prstClr>
              </a:solidFill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13AF23FE-799E-4BBE-B991-A88CC351AA52}"/>
              </a:ext>
            </a:extLst>
          </p:cNvPr>
          <p:cNvSpPr/>
          <p:nvPr/>
        </p:nvSpPr>
        <p:spPr>
          <a:xfrm>
            <a:off x="5073411" y="3284984"/>
            <a:ext cx="23467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262626"/>
                </a:solidFill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vk.com/msp59</a:t>
            </a:r>
            <a:endParaRPr lang="ru-RU" sz="2000" dirty="0">
              <a:solidFill>
                <a:srgbClr val="262626"/>
              </a:solidFill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262626"/>
                </a:solidFill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vk.com/soccontrackt</a:t>
            </a:r>
            <a:endParaRPr lang="ru-RU" sz="2000" dirty="0">
              <a:solidFill>
                <a:srgbClr val="262626"/>
              </a:solidFill>
              <a:cs typeface="Times New Roman" panose="02020603050405020304" pitchFamily="18" charset="0"/>
            </a:endParaRPr>
          </a:p>
        </p:txBody>
      </p:sp>
      <p:pic>
        <p:nvPicPr>
          <p:cNvPr id="30" name="Picture 12" descr="C:\Users\user\Downloads\browser.png">
            <a:extLst>
              <a:ext uri="{FF2B5EF4-FFF2-40B4-BE49-F238E27FC236}">
                <a16:creationId xmlns:a16="http://schemas.microsoft.com/office/drawing/2014/main" id="{1C44126C-4C6A-45FA-82AD-54EFF41FF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725" y="3424722"/>
            <a:ext cx="522601" cy="52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Скругленный прямоугольник 28">
            <a:extLst>
              <a:ext uri="{FF2B5EF4-FFF2-40B4-BE49-F238E27FC236}">
                <a16:creationId xmlns:a16="http://schemas.microsoft.com/office/drawing/2014/main" id="{F83DEC4E-7F8D-4CFE-AAB3-1B0DA24099C9}"/>
              </a:ext>
            </a:extLst>
          </p:cNvPr>
          <p:cNvSpPr/>
          <p:nvPr/>
        </p:nvSpPr>
        <p:spPr>
          <a:xfrm>
            <a:off x="1308447" y="1470007"/>
            <a:ext cx="6138744" cy="28803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АНО «Мастерская социальных проектов»</a:t>
            </a:r>
          </a:p>
        </p:txBody>
      </p:sp>
      <p:pic>
        <p:nvPicPr>
          <p:cNvPr id="33" name="Рисунок 32" descr="Маркер">
            <a:extLst>
              <a:ext uri="{FF2B5EF4-FFF2-40B4-BE49-F238E27FC236}">
                <a16:creationId xmlns:a16="http://schemas.microsoft.com/office/drawing/2014/main" id="{3FB5D655-3D96-4087-BB3C-4EAC6C5A99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67559" y="2136755"/>
            <a:ext cx="746933" cy="746933"/>
          </a:xfrm>
          <a:prstGeom prst="rect">
            <a:avLst/>
          </a:prstGeom>
        </p:spPr>
      </p:pic>
      <p:pic>
        <p:nvPicPr>
          <p:cNvPr id="34" name="Рисунок 33" descr="Земля">
            <a:extLst>
              <a:ext uri="{FF2B5EF4-FFF2-40B4-BE49-F238E27FC236}">
                <a16:creationId xmlns:a16="http://schemas.microsoft.com/office/drawing/2014/main" id="{CDDBD929-0FFE-4426-A744-26CE4BD493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317025" y="4012334"/>
            <a:ext cx="648000" cy="648000"/>
          </a:xfrm>
          <a:prstGeom prst="rect">
            <a:avLst/>
          </a:prstGeom>
        </p:spPr>
      </p:pic>
      <p:sp>
        <p:nvSpPr>
          <p:cNvPr id="35" name="Текст 3">
            <a:extLst>
              <a:ext uri="{FF2B5EF4-FFF2-40B4-BE49-F238E27FC236}">
                <a16:creationId xmlns:a16="http://schemas.microsoft.com/office/drawing/2014/main" id="{193C15FE-2A33-4566-AFF1-C1B37DD5497D}"/>
              </a:ext>
            </a:extLst>
          </p:cNvPr>
          <p:cNvSpPr txBox="1">
            <a:spLocks/>
          </p:cNvSpPr>
          <p:nvPr/>
        </p:nvSpPr>
        <p:spPr>
          <a:xfrm>
            <a:off x="5051152" y="4151435"/>
            <a:ext cx="3210810" cy="36933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dirty="0"/>
              <a:t>соцпроект59.рф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E50EE69-4D2D-4529-B779-EB82E074348F}"/>
              </a:ext>
            </a:extLst>
          </p:cNvPr>
          <p:cNvSpPr/>
          <p:nvPr/>
        </p:nvSpPr>
        <p:spPr>
          <a:xfrm>
            <a:off x="511323" y="1966197"/>
            <a:ext cx="2880000" cy="3793626"/>
          </a:xfrm>
          <a:prstGeom prst="rect">
            <a:avLst/>
          </a:prstGeom>
          <a:solidFill>
            <a:srgbClr val="2C5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DE8C6D0-0CBD-4976-A609-60544440BECF}"/>
              </a:ext>
            </a:extLst>
          </p:cNvPr>
          <p:cNvSpPr txBox="1"/>
          <p:nvPr/>
        </p:nvSpPr>
        <p:spPr>
          <a:xfrm>
            <a:off x="832651" y="2160706"/>
            <a:ext cx="2237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Зарегистрироваться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на курс*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D0A761A-B9D8-4F50-AD2F-40208E53EA5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89" y="2891170"/>
            <a:ext cx="1760068" cy="1760068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613F727-46C9-4AA2-A195-95985E2CAFEB}"/>
              </a:ext>
            </a:extLst>
          </p:cNvPr>
          <p:cNvSpPr txBox="1"/>
          <p:nvPr/>
        </p:nvSpPr>
        <p:spPr>
          <a:xfrm>
            <a:off x="930596" y="4729127"/>
            <a:ext cx="2041453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chemeClr val="bg1"/>
                </a:solidFill>
              </a:rPr>
              <a:t>*Набор в 4 группу     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до 10 сентября</a:t>
            </a:r>
          </a:p>
        </p:txBody>
      </p:sp>
    </p:spTree>
    <p:extLst>
      <p:ext uri="{BB962C8B-B14F-4D97-AF65-F5344CB8AC3E}">
        <p14:creationId xmlns:p14="http://schemas.microsoft.com/office/powerpoint/2010/main" val="28546529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3013501"/>
            <a:ext cx="42484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Социальный контракт:</a:t>
            </a:r>
          </a:p>
          <a:p>
            <a:r>
              <a:rPr lang="ru-RU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Учимся вместе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9E4F957-5F29-7C45-9770-3C694E8B1920}"/>
              </a:ext>
            </a:extLst>
          </p:cNvPr>
          <p:cNvSpPr/>
          <p:nvPr/>
        </p:nvSpPr>
        <p:spPr>
          <a:xfrm>
            <a:off x="0" y="-28366"/>
            <a:ext cx="9144000" cy="1700808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B432C9A-B274-4262-A919-D9123224B0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0" y="387415"/>
            <a:ext cx="869246" cy="86924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87EB87F-743E-4B10-A800-7A96E91F0F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26658"/>
            <a:ext cx="1681879" cy="5907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05D32C6-6395-4061-A304-83F70A77B5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47224"/>
            <a:ext cx="1150421" cy="74962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7A81425-7A5D-4FEF-928F-0FBCA3CC25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045" y="447224"/>
            <a:ext cx="746981" cy="74962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3DCE59A-C2D5-4CCB-A10B-92AAB0C9666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83"/>
          <a:stretch/>
        </p:blipFill>
        <p:spPr>
          <a:xfrm>
            <a:off x="6588224" y="473042"/>
            <a:ext cx="1538939" cy="69799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66C5E77-818D-4AD4-BB7A-FDBEF099FFC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949" y="473042"/>
            <a:ext cx="1350267" cy="69799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0DDE986-F32D-4737-8618-B0064657472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6" r="14840"/>
          <a:stretch/>
        </p:blipFill>
        <p:spPr>
          <a:xfrm>
            <a:off x="8217280" y="447224"/>
            <a:ext cx="869246" cy="74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02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3">
            <a:extLst>
              <a:ext uri="{FF2B5EF4-FFF2-40B4-BE49-F238E27FC236}">
                <a16:creationId xmlns:a16="http://schemas.microsoft.com/office/drawing/2014/main" id="{ACC01A61-1A0C-422E-A9CE-B77F86F02BB1}"/>
              </a:ext>
            </a:extLst>
          </p:cNvPr>
          <p:cNvGrpSpPr>
            <a:grpSpLocks/>
          </p:cNvGrpSpPr>
          <p:nvPr/>
        </p:nvGrpSpPr>
        <p:grpSpPr bwMode="auto">
          <a:xfrm>
            <a:off x="3005182" y="1888380"/>
            <a:ext cx="6138818" cy="2505388"/>
            <a:chOff x="310531" y="1191031"/>
            <a:chExt cx="8153400" cy="3600450"/>
          </a:xfrm>
        </p:grpSpPr>
        <p:pic>
          <p:nvPicPr>
            <p:cNvPr id="13" name="Рисунок 1">
              <a:extLst>
                <a:ext uri="{FF2B5EF4-FFF2-40B4-BE49-F238E27FC236}">
                  <a16:creationId xmlns:a16="http://schemas.microsoft.com/office/drawing/2014/main" id="{DFAB3498-9B8E-4565-955D-B1A88D677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531" y="1191031"/>
              <a:ext cx="8153400" cy="360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49B6CA24-2D00-4DFF-9B71-513F1361B9A7}"/>
                </a:ext>
              </a:extLst>
            </p:cNvPr>
            <p:cNvSpPr/>
            <p:nvPr/>
          </p:nvSpPr>
          <p:spPr>
            <a:xfrm>
              <a:off x="6974441" y="2869527"/>
              <a:ext cx="185616" cy="2721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68A1099-47E9-9742-A4ED-E3DBE2095654}"/>
              </a:ext>
            </a:extLst>
          </p:cNvPr>
          <p:cNvSpPr/>
          <p:nvPr/>
        </p:nvSpPr>
        <p:spPr>
          <a:xfrm>
            <a:off x="251520" y="404664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</a:rPr>
              <a:t>Социальный контракт: борьба с бедностью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B198EAC-B8B7-4E3B-9E4D-B820E94D23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890037"/>
              </p:ext>
            </p:extLst>
          </p:nvPr>
        </p:nvGraphicFramePr>
        <p:xfrm>
          <a:off x="329092" y="1927374"/>
          <a:ext cx="2772875" cy="4525962"/>
        </p:xfrm>
        <a:graphic>
          <a:graphicData uri="http://schemas.openxmlformats.org/drawingml/2006/table">
            <a:tbl>
              <a:tblPr/>
              <a:tblGrid>
                <a:gridCol w="354823">
                  <a:extLst>
                    <a:ext uri="{9D8B030D-6E8A-4147-A177-3AD203B41FA5}">
                      <a16:colId xmlns:a16="http://schemas.microsoft.com/office/drawing/2014/main" val="2321991889"/>
                    </a:ext>
                  </a:extLst>
                </a:gridCol>
                <a:gridCol w="2418052">
                  <a:extLst>
                    <a:ext uri="{9D8B030D-6E8A-4147-A177-3AD203B41FA5}">
                      <a16:colId xmlns:a16="http://schemas.microsoft.com/office/drawing/2014/main" val="3965705156"/>
                    </a:ext>
                  </a:extLst>
                </a:gridCol>
              </a:tblGrid>
              <a:tr h="21552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</a:p>
                  </a:txBody>
                  <a:tcPr marL="19712" marR="19712" marT="13142" marB="13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Республика Алтай</a:t>
                      </a:r>
                    </a:p>
                  </a:txBody>
                  <a:tcPr marL="19712" marR="19712" marT="13142" marB="13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1487895"/>
                  </a:ext>
                </a:extLst>
              </a:tr>
              <a:tr h="21552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</a:p>
                  </a:txBody>
                  <a:tcPr marL="19712" marR="19712" marT="13142" marB="13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Республика Башкортостан</a:t>
                      </a:r>
                    </a:p>
                  </a:txBody>
                  <a:tcPr marL="19712" marR="19712" marT="13142" marB="13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30256380"/>
                  </a:ext>
                </a:extLst>
              </a:tr>
              <a:tr h="21552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</a:p>
                  </a:txBody>
                  <a:tcPr marL="19712" marR="19712" marT="13142" marB="13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Кабардино-Балкарская Республика</a:t>
                      </a:r>
                    </a:p>
                  </a:txBody>
                  <a:tcPr marL="19712" marR="19712" marT="13142" marB="13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39842338"/>
                  </a:ext>
                </a:extLst>
              </a:tr>
              <a:tr h="21552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</a:p>
                  </a:txBody>
                  <a:tcPr marL="19712" marR="19712" marT="13142" marB="13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Республика Коми</a:t>
                      </a:r>
                    </a:p>
                  </a:txBody>
                  <a:tcPr marL="19712" marR="19712" marT="13142" marB="13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9278816"/>
                  </a:ext>
                </a:extLst>
              </a:tr>
              <a:tr h="21552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</a:p>
                  </a:txBody>
                  <a:tcPr marL="19712" marR="19712" marT="13142" marB="13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Республика Марий Эл</a:t>
                      </a:r>
                    </a:p>
                  </a:txBody>
                  <a:tcPr marL="19712" marR="19712" marT="13142" marB="13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97354533"/>
                  </a:ext>
                </a:extLst>
              </a:tr>
              <a:tr h="21552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</a:p>
                  </a:txBody>
                  <a:tcPr marL="19712" marR="19712" marT="13142" marB="13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Республика Мордовия</a:t>
                      </a:r>
                    </a:p>
                  </a:txBody>
                  <a:tcPr marL="19712" marR="19712" marT="13142" marB="13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004142"/>
                  </a:ext>
                </a:extLst>
              </a:tr>
              <a:tr h="21552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</a:p>
                  </a:txBody>
                  <a:tcPr marL="19712" marR="19712" marT="13142" marB="13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Республика Татарстан</a:t>
                      </a:r>
                    </a:p>
                  </a:txBody>
                  <a:tcPr marL="19712" marR="19712" marT="13142" marB="13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2107136"/>
                  </a:ext>
                </a:extLst>
              </a:tr>
              <a:tr h="21552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</a:p>
                  </a:txBody>
                  <a:tcPr marL="19712" marR="19712" marT="13142" marB="13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Республика Тыва</a:t>
                      </a:r>
                    </a:p>
                  </a:txBody>
                  <a:tcPr marL="19712" marR="19712" marT="13142" marB="13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2544554"/>
                  </a:ext>
                </a:extLst>
              </a:tr>
              <a:tr h="21552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</a:p>
                  </a:txBody>
                  <a:tcPr marL="19712" marR="19712" marT="13142" marB="13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Удмуртская Республика</a:t>
                      </a:r>
                    </a:p>
                  </a:txBody>
                  <a:tcPr marL="19712" marR="19712" marT="13142" marB="13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9933543"/>
                  </a:ext>
                </a:extLst>
              </a:tr>
              <a:tr h="21552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</a:p>
                  </a:txBody>
                  <a:tcPr marL="19712" marR="19712" marT="13142" marB="13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Чувашская Республика</a:t>
                      </a:r>
                    </a:p>
                  </a:txBody>
                  <a:tcPr marL="19712" marR="19712" marT="13142" marB="13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159737"/>
                  </a:ext>
                </a:extLst>
              </a:tr>
              <a:tr h="21552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11</a:t>
                      </a:r>
                    </a:p>
                  </a:txBody>
                  <a:tcPr marL="19712" marR="19712" marT="13142" marB="13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Алтайский край</a:t>
                      </a:r>
                    </a:p>
                  </a:txBody>
                  <a:tcPr marL="19712" marR="19712" marT="13142" marB="13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0387043"/>
                  </a:ext>
                </a:extLst>
              </a:tr>
              <a:tr h="21552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</a:p>
                  </a:txBody>
                  <a:tcPr marL="19712" marR="19712" marT="13142" marB="13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Пермский край</a:t>
                      </a:r>
                    </a:p>
                  </a:txBody>
                  <a:tcPr marL="19712" marR="19712" marT="13142" marB="13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93664299"/>
                  </a:ext>
                </a:extLst>
              </a:tr>
              <a:tr h="21552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13</a:t>
                      </a:r>
                    </a:p>
                  </a:txBody>
                  <a:tcPr marL="19712" marR="19712" marT="13142" marB="13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Приморский край</a:t>
                      </a:r>
                    </a:p>
                  </a:txBody>
                  <a:tcPr marL="19712" marR="19712" marT="13142" marB="13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6357858"/>
                  </a:ext>
                </a:extLst>
              </a:tr>
              <a:tr h="21552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14</a:t>
                      </a:r>
                    </a:p>
                  </a:txBody>
                  <a:tcPr marL="19712" marR="19712" marT="13142" marB="13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Вологодская область</a:t>
                      </a:r>
                    </a:p>
                  </a:txBody>
                  <a:tcPr marL="19712" marR="19712" marT="13142" marB="13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8323252"/>
                  </a:ext>
                </a:extLst>
              </a:tr>
              <a:tr h="21552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</a:p>
                  </a:txBody>
                  <a:tcPr marL="19712" marR="19712" marT="13142" marB="13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Ивановская область</a:t>
                      </a:r>
                    </a:p>
                  </a:txBody>
                  <a:tcPr marL="19712" marR="19712" marT="13142" marB="13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3571505"/>
                  </a:ext>
                </a:extLst>
              </a:tr>
              <a:tr h="21552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16</a:t>
                      </a:r>
                    </a:p>
                  </a:txBody>
                  <a:tcPr marL="19712" marR="19712" marT="13142" marB="13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Курганская область</a:t>
                      </a:r>
                    </a:p>
                  </a:txBody>
                  <a:tcPr marL="19712" marR="19712" marT="13142" marB="13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67195062"/>
                  </a:ext>
                </a:extLst>
              </a:tr>
              <a:tr h="21552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17</a:t>
                      </a:r>
                    </a:p>
                  </a:txBody>
                  <a:tcPr marL="19712" marR="19712" marT="13142" marB="13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Липецкая область</a:t>
                      </a:r>
                    </a:p>
                  </a:txBody>
                  <a:tcPr marL="19712" marR="19712" marT="13142" marB="13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9228370"/>
                  </a:ext>
                </a:extLst>
              </a:tr>
              <a:tr h="21552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18</a:t>
                      </a:r>
                    </a:p>
                  </a:txBody>
                  <a:tcPr marL="19712" marR="19712" marT="13142" marB="13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Нижегородская область</a:t>
                      </a:r>
                    </a:p>
                  </a:txBody>
                  <a:tcPr marL="19712" marR="19712" marT="13142" marB="13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96669692"/>
                  </a:ext>
                </a:extLst>
              </a:tr>
              <a:tr h="21552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19</a:t>
                      </a:r>
                    </a:p>
                  </a:txBody>
                  <a:tcPr marL="19712" marR="19712" marT="13142" marB="13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Новгородская область</a:t>
                      </a:r>
                    </a:p>
                  </a:txBody>
                  <a:tcPr marL="19712" marR="19712" marT="13142" marB="13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19472009"/>
                  </a:ext>
                </a:extLst>
              </a:tr>
              <a:tr h="21552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</a:p>
                  </a:txBody>
                  <a:tcPr marL="19712" marR="19712" marT="13142" marB="13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Саратовская область</a:t>
                      </a:r>
                    </a:p>
                  </a:txBody>
                  <a:tcPr marL="19712" marR="19712" marT="13142" marB="13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98365408"/>
                  </a:ext>
                </a:extLst>
              </a:tr>
              <a:tr h="21552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21</a:t>
                      </a:r>
                    </a:p>
                  </a:txBody>
                  <a:tcPr marL="19712" marR="19712" marT="13142" marB="13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Томская область</a:t>
                      </a:r>
                    </a:p>
                  </a:txBody>
                  <a:tcPr marL="19712" marR="19712" marT="13142" marB="13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1430090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5B4B95-E8BF-4F4D-AACF-5357B399528B}"/>
              </a:ext>
            </a:extLst>
          </p:cNvPr>
          <p:cNvSpPr txBox="1"/>
          <p:nvPr/>
        </p:nvSpPr>
        <p:spPr>
          <a:xfrm>
            <a:off x="902992" y="1311690"/>
            <a:ext cx="1625073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woPt" dir="t">
                <a:rot lat="0" lon="0" rev="9600000"/>
              </a:lightRig>
            </a:scene3d>
            <a:sp3d/>
          </a:bodyPr>
          <a:lstStyle/>
          <a:p>
            <a:r>
              <a:rPr lang="ru-RU" sz="2800" b="1" spc="50" dirty="0">
                <a:ln w="0"/>
                <a:solidFill>
                  <a:srgbClr val="0F5D9D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2020 год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1D22AD-108F-4174-9267-02A20C716F9C}"/>
              </a:ext>
            </a:extLst>
          </p:cNvPr>
          <p:cNvSpPr txBox="1"/>
          <p:nvPr/>
        </p:nvSpPr>
        <p:spPr>
          <a:xfrm>
            <a:off x="4743972" y="1365160"/>
            <a:ext cx="2850445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woPt" dir="t">
                <a:rot lat="0" lon="0" rev="9600000"/>
              </a:lightRig>
            </a:scene3d>
            <a:sp3d/>
          </a:bodyPr>
          <a:lstStyle/>
          <a:p>
            <a:r>
              <a:rPr lang="ru-RU" sz="2800" b="1" spc="50" dirty="0">
                <a:ln w="0"/>
                <a:solidFill>
                  <a:srgbClr val="0F5D9D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2021-2024 годы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21065" t="32902" r="17361" b="15246"/>
          <a:stretch/>
        </p:blipFill>
        <p:spPr>
          <a:xfrm>
            <a:off x="3732786" y="4369360"/>
            <a:ext cx="5004321" cy="2370469"/>
          </a:xfrm>
          <a:prstGeom prst="horizontalScroll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01771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68A1099-47E9-9742-A4ED-E3DBE2095654}"/>
              </a:ext>
            </a:extLst>
          </p:cNvPr>
          <p:cNvSpPr/>
          <p:nvPr/>
        </p:nvSpPr>
        <p:spPr>
          <a:xfrm>
            <a:off x="251520" y="404664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</a:rPr>
              <a:t>Социальный контракт: что и для кого?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EC41146-03EF-4B3B-A824-BB02451ADF41}"/>
              </a:ext>
            </a:extLst>
          </p:cNvPr>
          <p:cNvSpPr/>
          <p:nvPr/>
        </p:nvSpPr>
        <p:spPr>
          <a:xfrm>
            <a:off x="2276132" y="1591087"/>
            <a:ext cx="63825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Symbol" panose="05050102010706020507" pitchFamily="18" charset="2"/>
              <a:buChar char="-"/>
            </a:pPr>
            <a:r>
              <a:rPr lang="ru-RU" i="1" dirty="0">
                <a:cs typeface="Arial" panose="020B0604020202020204" pitchFamily="34" charset="0"/>
              </a:rPr>
              <a:t>Соглашение, которое заключено между гражданином и органом социальной защиты населения по месту жительства или месту пребывания гражданина и в соответствии с которым орган социальной защиты населения обязуется оказать гражданину государственную социальную помощь, гражданин - реализовать мероприятия, предусмотренные программой социальной адаптации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FBD741B-2D4B-4CE0-B71E-2BC038EB43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1666177"/>
            <a:ext cx="1861457" cy="186145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48DFDCA-7943-4C46-B2E3-EACFE8C179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2" y="4373750"/>
            <a:ext cx="1861457" cy="1985554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75CB348-D61D-435B-A3EE-49A0E6DB62E5}"/>
              </a:ext>
            </a:extLst>
          </p:cNvPr>
          <p:cNvSpPr/>
          <p:nvPr/>
        </p:nvSpPr>
        <p:spPr>
          <a:xfrm>
            <a:off x="2226341" y="4399207"/>
            <a:ext cx="530657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i="1" dirty="0"/>
              <a:t>малоимущим семьям,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i="1" dirty="0"/>
              <a:t>малоимущим одиноко проживающим гражданам,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i="1" dirty="0"/>
              <a:t>иным категориям граждан, предусмотренным Федеральным законом от 17 июля 1999 г. № 178-ФЗ «О государственной социальной помощи», которые по независящим от них причинам имеют среднедушевой доход ниже величины прожиточного минимума</a:t>
            </a:r>
          </a:p>
        </p:txBody>
      </p:sp>
    </p:spTree>
    <p:extLst>
      <p:ext uri="{BB962C8B-B14F-4D97-AF65-F5344CB8AC3E}">
        <p14:creationId xmlns:p14="http://schemas.microsoft.com/office/powerpoint/2010/main" val="4148521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860032" y="1311691"/>
            <a:ext cx="4032448" cy="523220"/>
          </a:xfrm>
          <a:prstGeom prst="round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84" y="1311690"/>
            <a:ext cx="2952328" cy="523220"/>
          </a:xfrm>
          <a:prstGeom prst="round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68A1099-47E9-9742-A4ED-E3DBE2095654}"/>
              </a:ext>
            </a:extLst>
          </p:cNvPr>
          <p:cNvSpPr/>
          <p:nvPr/>
        </p:nvSpPr>
        <p:spPr>
          <a:xfrm>
            <a:off x="251520" y="404664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</a:rPr>
              <a:t>Социальный контракт: региональные особенности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5B4B95-E8BF-4F4D-AACF-5357B399528B}"/>
              </a:ext>
            </a:extLst>
          </p:cNvPr>
          <p:cNvSpPr txBox="1"/>
          <p:nvPr/>
        </p:nvSpPr>
        <p:spPr>
          <a:xfrm>
            <a:off x="1117316" y="1342467"/>
            <a:ext cx="237286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woPt" dir="t">
                <a:rot lat="0" lon="0" rev="9600000"/>
              </a:lightRig>
            </a:scene3d>
            <a:sp3d/>
          </a:bodyPr>
          <a:lstStyle/>
          <a:p>
            <a:r>
              <a:rPr lang="ru-RU" sz="24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Общие условия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1D22AD-108F-4174-9267-02A20C716F9C}"/>
              </a:ext>
            </a:extLst>
          </p:cNvPr>
          <p:cNvSpPr txBox="1"/>
          <p:nvPr/>
        </p:nvSpPr>
        <p:spPr>
          <a:xfrm>
            <a:off x="5184068" y="1337788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woPt" dir="t">
                <a:rot lat="0" lon="0" rev="9600000"/>
              </a:lightRig>
            </a:scene3d>
            <a:sp3d/>
          </a:bodyPr>
          <a:lstStyle/>
          <a:p>
            <a:r>
              <a:rPr lang="ru-RU" sz="24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Региональные условия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A07DBF-8FC7-4A39-BA63-4CDE025F2E8C}"/>
              </a:ext>
            </a:extLst>
          </p:cNvPr>
          <p:cNvSpPr txBox="1"/>
          <p:nvPr/>
        </p:nvSpPr>
        <p:spPr>
          <a:xfrm>
            <a:off x="433999" y="1988463"/>
            <a:ext cx="3814906" cy="4688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00"/>
              </a:spcAft>
              <a:buClr>
                <a:srgbClr val="199EE1"/>
              </a:buClr>
              <a:buFont typeface="Wingdings" panose="05000000000000000000" pitchFamily="2" charset="2"/>
              <a:buChar char="v"/>
            </a:pPr>
            <a:r>
              <a:rPr lang="ru-RU" sz="1600" dirty="0"/>
              <a:t>Направления социального контракта (основные мероприятия):</a:t>
            </a:r>
          </a:p>
          <a:p>
            <a:pPr marL="536575" indent="-263525">
              <a:spcAft>
                <a:spcPts val="400"/>
              </a:spcAft>
              <a:buClr>
                <a:srgbClr val="199EE1"/>
              </a:buClr>
              <a:buFont typeface="Wingdings" panose="05000000000000000000" pitchFamily="2" charset="2"/>
              <a:buChar char="ü"/>
            </a:pPr>
            <a:r>
              <a:rPr lang="ru-RU" sz="1600" dirty="0"/>
              <a:t>поиск работы</a:t>
            </a:r>
          </a:p>
          <a:p>
            <a:pPr marL="536575" indent="-263525">
              <a:spcAft>
                <a:spcPts val="400"/>
              </a:spcAft>
              <a:buClr>
                <a:srgbClr val="199EE1"/>
              </a:buClr>
              <a:buFont typeface="Wingdings" panose="05000000000000000000" pitchFamily="2" charset="2"/>
              <a:buChar char="ü"/>
            </a:pPr>
            <a:r>
              <a:rPr lang="ru-RU" sz="1600" dirty="0"/>
              <a:t>осуществление индивидуальной предпринимательской деятельности</a:t>
            </a:r>
          </a:p>
          <a:p>
            <a:pPr marL="536575" indent="-263525">
              <a:spcAft>
                <a:spcPts val="400"/>
              </a:spcAft>
              <a:buClr>
                <a:srgbClr val="199EE1"/>
              </a:buClr>
              <a:buFont typeface="Wingdings" panose="05000000000000000000" pitchFamily="2" charset="2"/>
              <a:buChar char="ü"/>
            </a:pPr>
            <a:r>
              <a:rPr lang="ru-RU" sz="1600" dirty="0"/>
              <a:t>ведение ЛПХ</a:t>
            </a:r>
          </a:p>
          <a:p>
            <a:pPr marL="536575" indent="-263525">
              <a:spcAft>
                <a:spcPts val="400"/>
              </a:spcAft>
              <a:buClr>
                <a:srgbClr val="199EE1"/>
              </a:buClr>
              <a:buFont typeface="Wingdings" panose="05000000000000000000" pitchFamily="2" charset="2"/>
              <a:buChar char="ü"/>
            </a:pPr>
            <a:r>
              <a:rPr lang="ru-RU" sz="1600" dirty="0"/>
              <a:t>иные мероприятия по преодолению ТЖС</a:t>
            </a:r>
          </a:p>
          <a:p>
            <a:pPr marL="285750" indent="-285750">
              <a:spcAft>
                <a:spcPts val="400"/>
              </a:spcAft>
              <a:buClr>
                <a:srgbClr val="199EE1"/>
              </a:buClr>
              <a:buFont typeface="Wingdings" panose="05000000000000000000" pitchFamily="2" charset="2"/>
              <a:buChar char="v"/>
            </a:pPr>
            <a:r>
              <a:rPr lang="ru-RU" sz="1600" dirty="0"/>
              <a:t>Базовый перечень обязанностей заявителя и ОСЗН по каждому направлению СК</a:t>
            </a:r>
          </a:p>
          <a:p>
            <a:pPr marL="285750" indent="-285750">
              <a:spcAft>
                <a:spcPts val="400"/>
              </a:spcAft>
              <a:buClr>
                <a:srgbClr val="199EE1"/>
              </a:buClr>
              <a:buFont typeface="Wingdings" panose="05000000000000000000" pitchFamily="2" charset="2"/>
              <a:buChar char="v"/>
            </a:pPr>
            <a:r>
              <a:rPr lang="ru-RU" sz="1600" dirty="0"/>
              <a:t>Порядок расчета выплачиваемой государственной социальной помощи</a:t>
            </a:r>
          </a:p>
          <a:p>
            <a:pPr marL="285750" indent="-285750">
              <a:spcAft>
                <a:spcPts val="400"/>
              </a:spcAft>
              <a:buClr>
                <a:srgbClr val="199EE1"/>
              </a:buClr>
              <a:buFont typeface="Wingdings" panose="05000000000000000000" pitchFamily="2" charset="2"/>
              <a:buChar char="v"/>
            </a:pPr>
            <a:r>
              <a:rPr lang="ru-RU" sz="1600" dirty="0"/>
              <a:t>Ожидаемые результаты</a:t>
            </a:r>
          </a:p>
          <a:p>
            <a:pPr marL="285750" indent="-285750">
              <a:spcAft>
                <a:spcPts val="400"/>
              </a:spcAft>
              <a:buClr>
                <a:srgbClr val="199EE1"/>
              </a:buClr>
              <a:buFont typeface="Wingdings" panose="05000000000000000000" pitchFamily="2" charset="2"/>
              <a:buChar char="v"/>
            </a:pPr>
            <a:r>
              <a:rPr lang="ru-RU" sz="1600" dirty="0"/>
              <a:t>Долевое соотношение СК по направлениям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5BE2CA-A978-4D50-A623-0B1CF06CF459}"/>
              </a:ext>
            </a:extLst>
          </p:cNvPr>
          <p:cNvSpPr txBox="1"/>
          <p:nvPr/>
        </p:nvSpPr>
        <p:spPr>
          <a:xfrm>
            <a:off x="5040052" y="1988463"/>
            <a:ext cx="374441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00"/>
              </a:spcAft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ru-RU" sz="1600" dirty="0"/>
              <a:t>Круг заявителей, определение приоритетных категорий</a:t>
            </a:r>
          </a:p>
          <a:p>
            <a:pPr marL="285750" indent="-285750">
              <a:spcAft>
                <a:spcPts val="400"/>
              </a:spcAft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ru-RU" sz="1600" dirty="0"/>
              <a:t>Перечень документов </a:t>
            </a:r>
          </a:p>
          <a:p>
            <a:pPr marL="285750" indent="-285750">
              <a:spcAft>
                <a:spcPts val="400"/>
              </a:spcAft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ru-RU" sz="1600" dirty="0"/>
              <a:t>Алгоритм реализации технологии социального контракта (сроки, этапы и их последовательность)</a:t>
            </a:r>
          </a:p>
          <a:p>
            <a:pPr marL="285750" indent="-285750">
              <a:spcAft>
                <a:spcPts val="400"/>
              </a:spcAft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ru-RU" sz="1600" dirty="0"/>
              <a:t>Размер ГСП (в твердом денежном выражении)</a:t>
            </a:r>
          </a:p>
          <a:p>
            <a:pPr marL="285750" indent="-285750">
              <a:spcAft>
                <a:spcPts val="400"/>
              </a:spcAft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ru-RU" sz="1600" dirty="0"/>
              <a:t>Механизм оценки эффективности реализации СК</a:t>
            </a:r>
          </a:p>
          <a:p>
            <a:pPr marL="285750" indent="-285750">
              <a:spcAft>
                <a:spcPts val="400"/>
              </a:spcAft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ru-RU" sz="1600" dirty="0"/>
              <a:t>Отчетность заявителей</a:t>
            </a:r>
          </a:p>
          <a:p>
            <a:pPr marL="285750" indent="-285750">
              <a:spcAft>
                <a:spcPts val="400"/>
              </a:spcAft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ru-RU" sz="1600" dirty="0"/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1570813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68A1099-47E9-9742-A4ED-E3DBE2095654}"/>
              </a:ext>
            </a:extLst>
          </p:cNvPr>
          <p:cNvSpPr/>
          <p:nvPr/>
        </p:nvSpPr>
        <p:spPr>
          <a:xfrm>
            <a:off x="251520" y="404664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</a:rPr>
              <a:t>Социальный контракт: направления</a:t>
            </a:r>
          </a:p>
        </p:txBody>
      </p:sp>
      <p:sp>
        <p:nvSpPr>
          <p:cNvPr id="25" name="Прямоугольник: скругленные углы 33">
            <a:extLst>
              <a:ext uri="{FF2B5EF4-FFF2-40B4-BE49-F238E27FC236}">
                <a16:creationId xmlns:a16="http://schemas.microsoft.com/office/drawing/2014/main" id="{447D8AE6-EAD7-45FA-8A23-B915E1848059}"/>
              </a:ext>
            </a:extLst>
          </p:cNvPr>
          <p:cNvSpPr/>
          <p:nvPr/>
        </p:nvSpPr>
        <p:spPr>
          <a:xfrm>
            <a:off x="251520" y="1620259"/>
            <a:ext cx="4247993" cy="612000"/>
          </a:xfrm>
          <a:prstGeom prst="roundRect">
            <a:avLst/>
          </a:prstGeom>
          <a:noFill/>
          <a:ln>
            <a:solidFill>
              <a:srgbClr val="1E3C7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Поиск работы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E2EDE608-EEB6-4A57-B1EF-F5684FBD7F0D}"/>
              </a:ext>
            </a:extLst>
          </p:cNvPr>
          <p:cNvSpPr/>
          <p:nvPr/>
        </p:nvSpPr>
        <p:spPr>
          <a:xfrm>
            <a:off x="251520" y="4365104"/>
            <a:ext cx="4104000" cy="612000"/>
          </a:xfrm>
          <a:prstGeom prst="roundRect">
            <a:avLst/>
          </a:prstGeom>
          <a:noFill/>
          <a:ln>
            <a:solidFill>
              <a:srgbClr val="1E3C7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Ведение ЛПХ</a:t>
            </a:r>
          </a:p>
        </p:txBody>
      </p:sp>
      <p:sp>
        <p:nvSpPr>
          <p:cNvPr id="35" name="Прямоугольник: скругленные углы 33">
            <a:extLst>
              <a:ext uri="{FF2B5EF4-FFF2-40B4-BE49-F238E27FC236}">
                <a16:creationId xmlns:a16="http://schemas.microsoft.com/office/drawing/2014/main" id="{B0A45183-F74C-4530-8328-7C91AA54DE09}"/>
              </a:ext>
            </a:extLst>
          </p:cNvPr>
          <p:cNvSpPr/>
          <p:nvPr/>
        </p:nvSpPr>
        <p:spPr>
          <a:xfrm>
            <a:off x="4783053" y="1620259"/>
            <a:ext cx="4104000" cy="612000"/>
          </a:xfrm>
          <a:prstGeom prst="roundRect">
            <a:avLst/>
          </a:prstGeom>
          <a:noFill/>
          <a:ln>
            <a:solidFill>
              <a:srgbClr val="1E3C7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Осуществление иных мероприятий, направленных на преодоление ТЖС</a:t>
            </a:r>
          </a:p>
        </p:txBody>
      </p:sp>
      <p:sp>
        <p:nvSpPr>
          <p:cNvPr id="36" name="Прямоугольник: скругленные углы 33">
            <a:extLst>
              <a:ext uri="{FF2B5EF4-FFF2-40B4-BE49-F238E27FC236}">
                <a16:creationId xmlns:a16="http://schemas.microsoft.com/office/drawing/2014/main" id="{7F7878AF-FDCD-4C2D-97E2-EBEDBA48D410}"/>
              </a:ext>
            </a:extLst>
          </p:cNvPr>
          <p:cNvSpPr/>
          <p:nvPr/>
        </p:nvSpPr>
        <p:spPr>
          <a:xfrm>
            <a:off x="4783053" y="4365104"/>
            <a:ext cx="4104450" cy="612000"/>
          </a:xfrm>
          <a:prstGeom prst="roundRect">
            <a:avLst/>
          </a:prstGeom>
          <a:noFill/>
          <a:ln>
            <a:solidFill>
              <a:srgbClr val="1E3C7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Осуществление индивидуальной предпринимательской деятельности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02AF3C0-3C77-406F-8813-C40C6C9CE4E4}"/>
              </a:ext>
            </a:extLst>
          </p:cNvPr>
          <p:cNvSpPr txBox="1"/>
          <p:nvPr/>
        </p:nvSpPr>
        <p:spPr>
          <a:xfrm>
            <a:off x="251520" y="2315184"/>
            <a:ext cx="4209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/>
              <a:t>Трудоустройство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/>
              <a:t>Прохождение профессионального обучения или получение  дополнительного профессионального образования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/>
              <a:t>Прохождение стажировки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3628C66-C66F-414C-90D5-BF3E4BD9A497}"/>
              </a:ext>
            </a:extLst>
          </p:cNvPr>
          <p:cNvSpPr txBox="1"/>
          <p:nvPr/>
        </p:nvSpPr>
        <p:spPr>
          <a:xfrm>
            <a:off x="4783053" y="5085184"/>
            <a:ext cx="4209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/>
              <a:t>Регистрация ИП, КФХ, самозанятого гражданина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D14C400-E047-4676-95E2-48773D1A68B5}"/>
              </a:ext>
            </a:extLst>
          </p:cNvPr>
          <p:cNvSpPr txBox="1"/>
          <p:nvPr/>
        </p:nvSpPr>
        <p:spPr>
          <a:xfrm>
            <a:off x="4783053" y="2315184"/>
            <a:ext cx="4366239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/>
              <a:t>Удовлетворение текущих потребностей семьи: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/>
              <a:t>приобретение товаров первой необходимости, одежды, обуви, товаров для ЛПХ;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/>
              <a:t>лекарственные препараты, лечение, оплата проф. </a:t>
            </a:r>
            <a:r>
              <a:rPr lang="ru-RU" sz="1400" dirty="0" err="1"/>
              <a:t>медосмостров</a:t>
            </a:r>
            <a:r>
              <a:rPr lang="ru-RU" sz="1400" dirty="0"/>
              <a:t>, стимулирование ведения ЗОЖ,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/>
              <a:t>товары и услуги дошкольного и школьного образования)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91CCCE7-A3CB-4247-9DAC-63B540E6A978}"/>
              </a:ext>
            </a:extLst>
          </p:cNvPr>
          <p:cNvSpPr txBox="1"/>
          <p:nvPr/>
        </p:nvSpPr>
        <p:spPr>
          <a:xfrm>
            <a:off x="251520" y="5085184"/>
            <a:ext cx="4209264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/>
              <a:t>Регистрация самозанятости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/>
              <a:t>Приобретение товаров и с/х продукции, необходимых для ведения ЛПХ</a:t>
            </a:r>
          </a:p>
        </p:txBody>
      </p:sp>
    </p:spTree>
    <p:extLst>
      <p:ext uri="{BB962C8B-B14F-4D97-AF65-F5344CB8AC3E}">
        <p14:creationId xmlns:p14="http://schemas.microsoft.com/office/powerpoint/2010/main" val="743554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68A1099-47E9-9742-A4ED-E3DBE2095654}"/>
              </a:ext>
            </a:extLst>
          </p:cNvPr>
          <p:cNvSpPr/>
          <p:nvPr/>
        </p:nvSpPr>
        <p:spPr>
          <a:xfrm>
            <a:off x="395536" y="404664"/>
            <a:ext cx="5899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</a:rPr>
              <a:t>Актуальность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A07DBF-8FC7-4A39-BA63-4CDE025F2E8C}"/>
              </a:ext>
            </a:extLst>
          </p:cNvPr>
          <p:cNvSpPr txBox="1"/>
          <p:nvPr/>
        </p:nvSpPr>
        <p:spPr>
          <a:xfrm>
            <a:off x="1143410" y="2057870"/>
            <a:ext cx="3500598" cy="2934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00"/>
              </a:spcAft>
              <a:buClr>
                <a:srgbClr val="199EE1"/>
              </a:buClr>
              <a:buFont typeface="Wingdings" panose="05000000000000000000" pitchFamily="2" charset="2"/>
              <a:buChar char="v"/>
            </a:pPr>
            <a:r>
              <a:rPr lang="ru-RU" sz="1400" dirty="0"/>
              <a:t>Низкая мотивация в трудовой самореализации</a:t>
            </a:r>
          </a:p>
          <a:p>
            <a:pPr marL="285750" indent="-285750">
              <a:spcAft>
                <a:spcPts val="400"/>
              </a:spcAft>
              <a:buClr>
                <a:srgbClr val="199EE1"/>
              </a:buClr>
              <a:buFont typeface="Wingdings" panose="05000000000000000000" pitchFamily="2" charset="2"/>
              <a:buChar char="v"/>
            </a:pPr>
            <a:r>
              <a:rPr lang="ru-RU" sz="1400" dirty="0"/>
              <a:t>Страх отказа от льгот и пособий для малоимущих граждан</a:t>
            </a:r>
          </a:p>
          <a:p>
            <a:pPr marL="285750" indent="-285750">
              <a:spcAft>
                <a:spcPts val="400"/>
              </a:spcAft>
              <a:buClr>
                <a:srgbClr val="199EE1"/>
              </a:buClr>
              <a:buFont typeface="Wingdings" panose="05000000000000000000" pitchFamily="2" charset="2"/>
              <a:buChar char="v"/>
            </a:pPr>
            <a:r>
              <a:rPr lang="ru-RU" sz="1400" dirty="0"/>
              <a:t>Страх принятия ответственности за обеспечение уровня дохода</a:t>
            </a:r>
          </a:p>
          <a:p>
            <a:pPr marL="285750" indent="-285750">
              <a:spcAft>
                <a:spcPts val="400"/>
              </a:spcAft>
              <a:buClr>
                <a:srgbClr val="199EE1"/>
              </a:buClr>
              <a:buFont typeface="Wingdings" panose="05000000000000000000" pitchFamily="2" charset="2"/>
              <a:buChar char="v"/>
            </a:pPr>
            <a:r>
              <a:rPr lang="ru-RU" sz="1400" dirty="0"/>
              <a:t>Отсутствие навыков ориентации на рынке труда</a:t>
            </a:r>
          </a:p>
          <a:p>
            <a:pPr marL="285750" indent="-285750">
              <a:spcAft>
                <a:spcPts val="400"/>
              </a:spcAft>
              <a:buClr>
                <a:srgbClr val="199EE1"/>
              </a:buClr>
              <a:buFont typeface="Wingdings" panose="05000000000000000000" pitchFamily="2" charset="2"/>
              <a:buChar char="v"/>
            </a:pPr>
            <a:r>
              <a:rPr lang="ru-RU" sz="1400" dirty="0"/>
              <a:t>Отсутствие навыков самопрезентации</a:t>
            </a:r>
            <a:endParaRPr lang="en-US" sz="1400" dirty="0"/>
          </a:p>
          <a:p>
            <a:pPr marL="285750" indent="-285750">
              <a:spcAft>
                <a:spcPts val="400"/>
              </a:spcAft>
              <a:buClr>
                <a:srgbClr val="199EE1"/>
              </a:buClr>
              <a:buFont typeface="Wingdings" panose="05000000000000000000" pitchFamily="2" charset="2"/>
              <a:buChar char="v"/>
            </a:pPr>
            <a:r>
              <a:rPr lang="ru-RU" sz="1400" dirty="0"/>
              <a:t>Низкий уровень знаний и навыков в планировании, ведении, продвижении собственного дела 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FAEFA0CB-269B-4C1A-B5AE-5A2C6F799AF6}"/>
              </a:ext>
            </a:extLst>
          </p:cNvPr>
          <p:cNvSpPr/>
          <p:nvPr/>
        </p:nvSpPr>
        <p:spPr>
          <a:xfrm>
            <a:off x="1331640" y="1340768"/>
            <a:ext cx="2577737" cy="48518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ПРОБЛЕМЫ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71C4981-30D1-4E84-8B35-5D7CE538F942}"/>
              </a:ext>
            </a:extLst>
          </p:cNvPr>
          <p:cNvSpPr/>
          <p:nvPr/>
        </p:nvSpPr>
        <p:spPr>
          <a:xfrm>
            <a:off x="5378489" y="1371546"/>
            <a:ext cx="2577737" cy="485189"/>
          </a:xfrm>
          <a:prstGeom prst="rect">
            <a:avLst/>
          </a:prstGeom>
          <a:solidFill>
            <a:srgbClr val="00A24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РЕШЕНИЯ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5BE2CA-A978-4D50-A623-0B1CF06CF459}"/>
              </a:ext>
            </a:extLst>
          </p:cNvPr>
          <p:cNvSpPr txBox="1"/>
          <p:nvPr/>
        </p:nvSpPr>
        <p:spPr>
          <a:xfrm>
            <a:off x="5220072" y="2088648"/>
            <a:ext cx="3079476" cy="1651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00"/>
              </a:spcAft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ru-RU" sz="1400" dirty="0"/>
              <a:t>Широкая информационная кампания</a:t>
            </a:r>
          </a:p>
          <a:p>
            <a:pPr marL="285750" indent="-285750">
              <a:spcAft>
                <a:spcPts val="400"/>
              </a:spcAft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ru-RU" sz="1400" dirty="0"/>
              <a:t>Внедрение технологий поддержки соискателей социального контракта, в том числе в работу ИОГВ:</a:t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28DB4EBE-18F2-4441-8A73-64E15FA814CF}"/>
              </a:ext>
            </a:extLst>
          </p:cNvPr>
          <p:cNvSpPr/>
          <p:nvPr/>
        </p:nvSpPr>
        <p:spPr>
          <a:xfrm>
            <a:off x="5495707" y="3528742"/>
            <a:ext cx="2964725" cy="2934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4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400" dirty="0"/>
              <a:t>Мотивационный модуль</a:t>
            </a:r>
          </a:p>
          <a:p>
            <a:pPr marL="285750" indent="-285750">
              <a:spcAft>
                <a:spcPts val="4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400" dirty="0"/>
              <a:t>Практикоориентированный обучающий модуль для ЦА</a:t>
            </a:r>
          </a:p>
          <a:p>
            <a:pPr marL="285750" indent="-285750">
              <a:spcAft>
                <a:spcPts val="4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400" dirty="0"/>
              <a:t>Консультационная поддержка</a:t>
            </a:r>
          </a:p>
          <a:p>
            <a:pPr marL="285750" indent="-285750">
              <a:spcAft>
                <a:spcPts val="4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400" dirty="0"/>
              <a:t>Кураторская поддержка при подготовке проектов для подачи заявки на соцконтракт</a:t>
            </a:r>
          </a:p>
          <a:p>
            <a:pPr marL="285750" indent="-285750">
              <a:spcAft>
                <a:spcPts val="4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400" dirty="0"/>
              <a:t>Сопровождение на этапе заключения социального контракта</a:t>
            </a:r>
          </a:p>
          <a:p>
            <a:pPr marL="285750" indent="-285750">
              <a:spcAft>
                <a:spcPts val="4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400" dirty="0"/>
              <a:t>Сопровождение на этапе реализации СК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A07DBF-8FC7-4A39-BA63-4CDE025F2E8C}"/>
              </a:ext>
            </a:extLst>
          </p:cNvPr>
          <p:cNvSpPr txBox="1"/>
          <p:nvPr/>
        </p:nvSpPr>
        <p:spPr>
          <a:xfrm>
            <a:off x="1143410" y="5004381"/>
            <a:ext cx="3500598" cy="1487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00"/>
              </a:spcAft>
              <a:buClr>
                <a:srgbClr val="199EE1"/>
              </a:buClr>
              <a:buFont typeface="Wingdings" panose="05000000000000000000" pitchFamily="2" charset="2"/>
              <a:buChar char="v"/>
            </a:pPr>
            <a:r>
              <a:rPr lang="ru-RU" sz="1400" dirty="0"/>
              <a:t>Ограниченность времени на консультирование</a:t>
            </a:r>
          </a:p>
          <a:p>
            <a:pPr marL="285750" indent="-285750">
              <a:spcAft>
                <a:spcPts val="400"/>
              </a:spcAft>
              <a:buClr>
                <a:srgbClr val="199EE1"/>
              </a:buClr>
              <a:buFont typeface="Wingdings" panose="05000000000000000000" pitchFamily="2" charset="2"/>
              <a:buChar char="v"/>
            </a:pPr>
            <a:r>
              <a:rPr lang="ru-RU" sz="1400" dirty="0"/>
              <a:t>Работа в режиме многозадачности</a:t>
            </a:r>
          </a:p>
          <a:p>
            <a:pPr marL="285750" indent="-285750">
              <a:spcAft>
                <a:spcPts val="400"/>
              </a:spcAft>
              <a:buClr>
                <a:srgbClr val="199EE1"/>
              </a:buClr>
              <a:buFont typeface="Wingdings" panose="05000000000000000000" pitchFamily="2" charset="2"/>
              <a:buChar char="v"/>
            </a:pPr>
            <a:r>
              <a:rPr lang="ru-RU" sz="1400" dirty="0"/>
              <a:t>Вероятное отсутствие компетентности по вопросам малого и среднего предпринимательства </a:t>
            </a:r>
          </a:p>
        </p:txBody>
      </p:sp>
      <p:sp>
        <p:nvSpPr>
          <p:cNvPr id="4" name="Левая фигурная скобка 3"/>
          <p:cNvSpPr/>
          <p:nvPr/>
        </p:nvSpPr>
        <p:spPr>
          <a:xfrm>
            <a:off x="887201" y="2057869"/>
            <a:ext cx="372431" cy="293413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Левая фигурная скобка 10"/>
          <p:cNvSpPr/>
          <p:nvPr/>
        </p:nvSpPr>
        <p:spPr>
          <a:xfrm>
            <a:off x="907741" y="5024045"/>
            <a:ext cx="351891" cy="157330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15153" y="2804857"/>
            <a:ext cx="461665" cy="144016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dirty="0"/>
              <a:t>Заявитель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9266" y="4874594"/>
            <a:ext cx="738664" cy="187220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dirty="0"/>
              <a:t>Отв. исполнитель ОСЗН </a:t>
            </a:r>
          </a:p>
        </p:txBody>
      </p:sp>
    </p:spTree>
    <p:extLst>
      <p:ext uri="{BB962C8B-B14F-4D97-AF65-F5344CB8AC3E}">
        <p14:creationId xmlns:p14="http://schemas.microsoft.com/office/powerpoint/2010/main" val="1518297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68A1099-47E9-9742-A4ED-E3DBE2095654}"/>
              </a:ext>
            </a:extLst>
          </p:cNvPr>
          <p:cNvSpPr/>
          <p:nvPr/>
        </p:nvSpPr>
        <p:spPr>
          <a:xfrm>
            <a:off x="251520" y="2606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</a:rPr>
              <a:t>Потенциальный получатель социального контракта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5D042A-1897-D24A-B48C-0BD1ACCE3C87}"/>
              </a:ext>
            </a:extLst>
          </p:cNvPr>
          <p:cNvSpPr txBox="1"/>
          <p:nvPr/>
        </p:nvSpPr>
        <p:spPr>
          <a:xfrm>
            <a:off x="755576" y="5169966"/>
            <a:ext cx="2997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F5D9D"/>
                </a:solidFill>
              </a:rPr>
              <a:t>1. Сможет разобраться в документах и законах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329F51-8E8A-9248-BCCC-060ADB56ADFA}"/>
              </a:ext>
            </a:extLst>
          </p:cNvPr>
          <p:cNvSpPr txBox="1"/>
          <p:nvPr/>
        </p:nvSpPr>
        <p:spPr>
          <a:xfrm>
            <a:off x="4499992" y="5169966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rgbClr val="0F5D9D"/>
                </a:solidFill>
              </a:rPr>
              <a:t>2. Не сможет разобраться = </a:t>
            </a:r>
            <a:r>
              <a:rPr lang="ru-RU" b="1" dirty="0">
                <a:solidFill>
                  <a:srgbClr val="FF0000"/>
                </a:solidFill>
              </a:rPr>
              <a:t>нужна индивидуальная консультация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968EFC0-590D-4700-A125-B33F8C25DC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2476"/>
            <a:ext cx="2910646" cy="364502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E0EB34-36B0-4697-BBE5-0ACC5AD6A1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344163"/>
            <a:ext cx="2614432" cy="392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93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68A1099-47E9-9742-A4ED-E3DBE2095654}"/>
              </a:ext>
            </a:extLst>
          </p:cNvPr>
          <p:cNvSpPr/>
          <p:nvPr/>
        </p:nvSpPr>
        <p:spPr>
          <a:xfrm>
            <a:off x="251520" y="26064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</a:rPr>
              <a:t>Взгляд на социальный контракт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2C333ED-FE6B-43A0-9098-8792F656D7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75" y="1412776"/>
            <a:ext cx="2033524" cy="1512168"/>
          </a:xfrm>
          <a:prstGeom prst="rect">
            <a:avLst/>
          </a:prstGeom>
        </p:spPr>
      </p:pic>
      <p:sp>
        <p:nvSpPr>
          <p:cNvPr id="10" name="Облачко с текстом: овальное 9">
            <a:extLst>
              <a:ext uri="{FF2B5EF4-FFF2-40B4-BE49-F238E27FC236}">
                <a16:creationId xmlns:a16="http://schemas.microsoft.com/office/drawing/2014/main" id="{DF2F123F-0B00-469F-ABBD-94B50E55CF7D}"/>
              </a:ext>
            </a:extLst>
          </p:cNvPr>
          <p:cNvSpPr/>
          <p:nvPr/>
        </p:nvSpPr>
        <p:spPr>
          <a:xfrm>
            <a:off x="3142467" y="1122285"/>
            <a:ext cx="1541667" cy="931729"/>
          </a:xfrm>
          <a:prstGeom prst="wedgeEllipseCallout">
            <a:avLst>
              <a:gd name="adj1" fmla="val -86494"/>
              <a:gd name="adj2" fmla="val 32080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142850"/>
                </a:solidFill>
              </a:rPr>
              <a:t>А когда я смогу уволиться?</a:t>
            </a:r>
          </a:p>
        </p:txBody>
      </p:sp>
      <p:sp>
        <p:nvSpPr>
          <p:cNvPr id="11" name="Облачко с текстом: овальное 10">
            <a:extLst>
              <a:ext uri="{FF2B5EF4-FFF2-40B4-BE49-F238E27FC236}">
                <a16:creationId xmlns:a16="http://schemas.microsoft.com/office/drawing/2014/main" id="{16EB233E-9A21-44B4-A4C2-20B21574DFFE}"/>
              </a:ext>
            </a:extLst>
          </p:cNvPr>
          <p:cNvSpPr/>
          <p:nvPr/>
        </p:nvSpPr>
        <p:spPr>
          <a:xfrm>
            <a:off x="3212958" y="2265392"/>
            <a:ext cx="1676451" cy="854804"/>
          </a:xfrm>
          <a:prstGeom prst="wedgeEllipseCallout">
            <a:avLst>
              <a:gd name="adj1" fmla="val -84786"/>
              <a:gd name="adj2" fmla="val -43698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142850"/>
                </a:solidFill>
              </a:rPr>
              <a:t>А сколько мне надо работать?</a:t>
            </a:r>
          </a:p>
        </p:txBody>
      </p:sp>
      <p:sp>
        <p:nvSpPr>
          <p:cNvPr id="12" name="Облачко с текстом: овальное 11">
            <a:extLst>
              <a:ext uri="{FF2B5EF4-FFF2-40B4-BE49-F238E27FC236}">
                <a16:creationId xmlns:a16="http://schemas.microsoft.com/office/drawing/2014/main" id="{BAD4F35F-8900-4FDF-880C-40FAC18C470C}"/>
              </a:ext>
            </a:extLst>
          </p:cNvPr>
          <p:cNvSpPr/>
          <p:nvPr/>
        </p:nvSpPr>
        <p:spPr>
          <a:xfrm>
            <a:off x="2475279" y="3331574"/>
            <a:ext cx="1883242" cy="792087"/>
          </a:xfrm>
          <a:prstGeom prst="wedgeEllipseCallout">
            <a:avLst>
              <a:gd name="adj1" fmla="val -53612"/>
              <a:gd name="adj2" fmla="val -123879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142850"/>
                </a:solidFill>
              </a:rPr>
              <a:t>А когда я смогу закрыть ИП?</a:t>
            </a:r>
          </a:p>
        </p:txBody>
      </p:sp>
      <p:sp>
        <p:nvSpPr>
          <p:cNvPr id="13" name="Облачко с текстом: овальное 12">
            <a:extLst>
              <a:ext uri="{FF2B5EF4-FFF2-40B4-BE49-F238E27FC236}">
                <a16:creationId xmlns:a16="http://schemas.microsoft.com/office/drawing/2014/main" id="{41422167-7758-4DF7-91EB-5B7FA0DE4EDD}"/>
              </a:ext>
            </a:extLst>
          </p:cNvPr>
          <p:cNvSpPr/>
          <p:nvPr/>
        </p:nvSpPr>
        <p:spPr>
          <a:xfrm>
            <a:off x="1498319" y="4304172"/>
            <a:ext cx="2070124" cy="792087"/>
          </a:xfrm>
          <a:prstGeom prst="wedgeEllipseCallout">
            <a:avLst>
              <a:gd name="adj1" fmla="val -38461"/>
              <a:gd name="adj2" fmla="val -200068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142850"/>
                </a:solidFill>
              </a:rPr>
              <a:t>Что мне будет, если я уволюсь / закрою ИП?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A5FE7D-1B5B-49A2-9BE5-8178F4BF01EE}"/>
              </a:ext>
            </a:extLst>
          </p:cNvPr>
          <p:cNvSpPr txBox="1"/>
          <p:nvPr/>
        </p:nvSpPr>
        <p:spPr>
          <a:xfrm>
            <a:off x="195430" y="6212853"/>
            <a:ext cx="37117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1E3C77"/>
                </a:solidFill>
              </a:rPr>
              <a:t>Как часто видит соцконтракт получатель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FF38DF5F-909E-460B-AE5B-E34D7A540D05}"/>
              </a:ext>
            </a:extLst>
          </p:cNvPr>
          <p:cNvCxnSpPr>
            <a:cxnSpLocks/>
          </p:cNvCxnSpPr>
          <p:nvPr/>
        </p:nvCxnSpPr>
        <p:spPr>
          <a:xfrm flipH="1">
            <a:off x="3923928" y="1268760"/>
            <a:ext cx="2053348" cy="5472608"/>
          </a:xfrm>
          <a:prstGeom prst="line">
            <a:avLst/>
          </a:prstGeom>
          <a:ln w="28575">
            <a:solidFill>
              <a:srgbClr val="1428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67634A5-FDF4-4150-8F5C-CC826638EBCC}"/>
              </a:ext>
            </a:extLst>
          </p:cNvPr>
          <p:cNvSpPr txBox="1"/>
          <p:nvPr/>
        </p:nvSpPr>
        <p:spPr>
          <a:xfrm>
            <a:off x="6228184" y="1412776"/>
            <a:ext cx="2559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1E3C77"/>
                </a:solidFill>
              </a:rPr>
              <a:t>Что хочет видеть оператор </a:t>
            </a:r>
          </a:p>
          <a:p>
            <a:r>
              <a:rPr lang="ru-RU" sz="1600" dirty="0">
                <a:solidFill>
                  <a:srgbClr val="1E3C77"/>
                </a:solidFill>
              </a:rPr>
              <a:t>соцконтракта?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DF68852-13F5-4B08-85C1-FF1E1208CD5E}"/>
              </a:ext>
            </a:extLst>
          </p:cNvPr>
          <p:cNvGrpSpPr/>
          <p:nvPr/>
        </p:nvGrpSpPr>
        <p:grpSpPr>
          <a:xfrm>
            <a:off x="6988504" y="2144010"/>
            <a:ext cx="631701" cy="624933"/>
            <a:chOff x="6876256" y="2168859"/>
            <a:chExt cx="631701" cy="624933"/>
          </a:xfrm>
        </p:grpSpPr>
        <p:sp>
          <p:nvSpPr>
            <p:cNvPr id="20" name="Стрелка: вправо 19">
              <a:extLst>
                <a:ext uri="{FF2B5EF4-FFF2-40B4-BE49-F238E27FC236}">
                  <a16:creationId xmlns:a16="http://schemas.microsoft.com/office/drawing/2014/main" id="{E16E87FA-2C34-4440-8192-40562916D4D7}"/>
                </a:ext>
              </a:extLst>
            </p:cNvPr>
            <p:cNvSpPr/>
            <p:nvPr/>
          </p:nvSpPr>
          <p:spPr>
            <a:xfrm rot="16200000" flipH="1">
              <a:off x="6879640" y="2349690"/>
              <a:ext cx="624933" cy="263272"/>
            </a:xfrm>
            <a:prstGeom prst="rightArrow">
              <a:avLst/>
            </a:prstGeom>
            <a:solidFill>
              <a:srgbClr val="1E3C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416DB4F1-C2FF-4640-BCAB-064CC6E36C0F}"/>
                </a:ext>
              </a:extLst>
            </p:cNvPr>
            <p:cNvCxnSpPr/>
            <p:nvPr/>
          </p:nvCxnSpPr>
          <p:spPr>
            <a:xfrm>
              <a:off x="6876256" y="2168859"/>
              <a:ext cx="631701" cy="0"/>
            </a:xfrm>
            <a:prstGeom prst="line">
              <a:avLst/>
            </a:prstGeom>
            <a:ln w="28575">
              <a:solidFill>
                <a:srgbClr val="142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68940A23-A32C-4EC6-9BD3-7FA7F989FB2C}"/>
              </a:ext>
            </a:extLst>
          </p:cNvPr>
          <p:cNvGrpSpPr/>
          <p:nvPr/>
        </p:nvGrpSpPr>
        <p:grpSpPr>
          <a:xfrm rot="10800000">
            <a:off x="1649298" y="5497422"/>
            <a:ext cx="631701" cy="624933"/>
            <a:chOff x="6876256" y="2168859"/>
            <a:chExt cx="631701" cy="624933"/>
          </a:xfrm>
        </p:grpSpPr>
        <p:sp>
          <p:nvSpPr>
            <p:cNvPr id="25" name="Стрелка: вправо 24">
              <a:extLst>
                <a:ext uri="{FF2B5EF4-FFF2-40B4-BE49-F238E27FC236}">
                  <a16:creationId xmlns:a16="http://schemas.microsoft.com/office/drawing/2014/main" id="{916CB00A-9FD4-4F10-A99F-7F35C6D36F3C}"/>
                </a:ext>
              </a:extLst>
            </p:cNvPr>
            <p:cNvSpPr/>
            <p:nvPr/>
          </p:nvSpPr>
          <p:spPr>
            <a:xfrm rot="16200000" flipH="1">
              <a:off x="6879640" y="2349690"/>
              <a:ext cx="624933" cy="263272"/>
            </a:xfrm>
            <a:prstGeom prst="rightArrow">
              <a:avLst/>
            </a:prstGeom>
            <a:solidFill>
              <a:srgbClr val="1E3C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519DEF8C-1FF0-4E58-845B-EF9DC41ED559}"/>
                </a:ext>
              </a:extLst>
            </p:cNvPr>
            <p:cNvCxnSpPr/>
            <p:nvPr/>
          </p:nvCxnSpPr>
          <p:spPr>
            <a:xfrm>
              <a:off x="6876256" y="2168859"/>
              <a:ext cx="631701" cy="0"/>
            </a:xfrm>
            <a:prstGeom prst="line">
              <a:avLst/>
            </a:prstGeom>
            <a:ln w="28575">
              <a:solidFill>
                <a:srgbClr val="142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4F5FD3F-9AA3-4634-88CD-D21153601E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558" y="3833269"/>
            <a:ext cx="2933514" cy="2054362"/>
          </a:xfrm>
          <a:prstGeom prst="rect">
            <a:avLst/>
          </a:prstGeom>
        </p:spPr>
      </p:pic>
      <p:sp>
        <p:nvSpPr>
          <p:cNvPr id="30" name="Облачко с текстом: овальное 29">
            <a:extLst>
              <a:ext uri="{FF2B5EF4-FFF2-40B4-BE49-F238E27FC236}">
                <a16:creationId xmlns:a16="http://schemas.microsoft.com/office/drawing/2014/main" id="{57B7473B-E3B7-488A-A41B-E8F996E644E2}"/>
              </a:ext>
            </a:extLst>
          </p:cNvPr>
          <p:cNvSpPr/>
          <p:nvPr/>
        </p:nvSpPr>
        <p:spPr>
          <a:xfrm>
            <a:off x="98145" y="3731477"/>
            <a:ext cx="1551153" cy="792087"/>
          </a:xfrm>
          <a:prstGeom prst="wedgeEllipseCallout">
            <a:avLst>
              <a:gd name="adj1" fmla="val 37612"/>
              <a:gd name="adj2" fmla="val -154197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142850"/>
                </a:solidFill>
              </a:rPr>
              <a:t>А льготы у меня останутся?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619FE71-2D92-4622-94C9-40ACF324E7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3" y="2636331"/>
            <a:ext cx="1572508" cy="128204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141149E-BC05-4037-8AF2-46B2AC3D91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74" y="4971737"/>
            <a:ext cx="1401823" cy="105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2972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2250</TotalTime>
  <Words>1278</Words>
  <Application>Microsoft Office PowerPoint</Application>
  <PresentationFormat>Экран (4:3)</PresentationFormat>
  <Paragraphs>290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Arial Black</vt:lpstr>
      <vt:lpstr>Calibri</vt:lpstr>
      <vt:lpstr>Symbol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</cp:lastModifiedBy>
  <cp:revision>284</cp:revision>
  <dcterms:created xsi:type="dcterms:W3CDTF">2019-06-24T06:02:57Z</dcterms:created>
  <dcterms:modified xsi:type="dcterms:W3CDTF">2021-09-03T07:35:37Z</dcterms:modified>
</cp:coreProperties>
</file>